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8" r:id="rId3"/>
    <p:sldId id="291" r:id="rId4"/>
    <p:sldId id="292" r:id="rId5"/>
    <p:sldId id="293" r:id="rId6"/>
    <p:sldId id="294" r:id="rId7"/>
    <p:sldId id="257" r:id="rId8"/>
    <p:sldId id="268" r:id="rId9"/>
    <p:sldId id="269" r:id="rId10"/>
    <p:sldId id="259" r:id="rId11"/>
    <p:sldId id="260" r:id="rId12"/>
    <p:sldId id="261" r:id="rId13"/>
    <p:sldId id="262" r:id="rId14"/>
    <p:sldId id="263" r:id="rId15"/>
    <p:sldId id="264" r:id="rId16"/>
    <p:sldId id="266" r:id="rId17"/>
    <p:sldId id="267"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99" r:id="rId38"/>
    <p:sldId id="300" r:id="rId39"/>
    <p:sldId id="298" r:id="rId40"/>
    <p:sldId id="289" r:id="rId41"/>
    <p:sldId id="290" r:id="rId42"/>
    <p:sldId id="302" r:id="rId43"/>
    <p:sldId id="303" r:id="rId44"/>
    <p:sldId id="301" r:id="rId45"/>
    <p:sldId id="297" r:id="rId46"/>
    <p:sldId id="265" r:id="rId47"/>
    <p:sldId id="295"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06" autoAdjust="0"/>
    <p:restoredTop sz="94660"/>
  </p:normalViewPr>
  <p:slideViewPr>
    <p:cSldViewPr snapToGrid="0">
      <p:cViewPr>
        <p:scale>
          <a:sx n="89" d="100"/>
          <a:sy n="89" d="100"/>
        </p:scale>
        <p:origin x="6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61487-B93E-4C4C-8E25-12A417AFB50D}" type="datetimeFigureOut">
              <a:rPr lang="en-US" smtClean="0"/>
              <a:t>5/10/2017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F4415-009A-4DBB-A539-C69EA67D0DC6}" type="slidenum">
              <a:rPr lang="en-US" smtClean="0"/>
              <a:t>‹#›</a:t>
            </a:fld>
            <a:endParaRPr lang="en-US"/>
          </a:p>
        </p:txBody>
      </p:sp>
    </p:spTree>
    <p:extLst>
      <p:ext uri="{BB962C8B-B14F-4D97-AF65-F5344CB8AC3E}">
        <p14:creationId xmlns:p14="http://schemas.microsoft.com/office/powerpoint/2010/main" val="545149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F10386E7-993F-4E4B-9E28-B170CC5D9CA4}" type="datetime1">
              <a:rPr lang="en-US" smtClean="0"/>
              <a:t>5/10/2017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A1F29A5-1E96-4B7A-A262-163A8FF2D74E}" type="datetime1">
              <a:rPr lang="en-US" smtClean="0"/>
              <a:t>5/10/2017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69D6ED-E8C4-4842-9F01-85FFFFCEF465}"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9866BC4-3FA2-4A09-BDFB-5F266F268A0B}"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1B1B6C-365E-4AA3-946C-16F389B63B9B}"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8221680-5913-4CA9-ABED-CFBA52DB10EA}"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A71BD3-7EEA-43F1-BC8E-36F1141D8949}"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032473-954B-4A6C-AF61-D9900C8FAF23}"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5232FAD-E881-40D1-B0D3-4DFDF6E5457C}"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57C48D-3CC1-4895-BE61-DD31A69177E7}"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7175911-1E8F-4EEE-B1F8-21CE2FC3E2E6}" type="datetime1">
              <a:rPr lang="en-US" smtClean="0"/>
              <a:t>5/10/2017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AAB22C4-932A-4D82-A605-CDBAB787E3D5}" type="datetime1">
              <a:rPr lang="en-US" smtClean="0"/>
              <a:t>5/10/2017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2CCC9F-9000-42AE-A06A-A4DCC047D626}" type="datetime1">
              <a:rPr lang="en-US" smtClean="0"/>
              <a:t>5/10/2017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D1FEA-0094-4948-847D-963D6EAD6368}" type="datetime1">
              <a:rPr lang="en-US" smtClean="0"/>
              <a:t>5/10/2017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C08A7C39-A7A1-454A-AAC1-37359694BCAA}" type="datetime1">
              <a:rPr lang="en-US" smtClean="0"/>
              <a:t>5/10/2017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99E5E59-3CE6-4C54-8AA6-A842BDCE3BBE}" type="datetime1">
              <a:rPr lang="en-US" smtClean="0"/>
              <a:t>5/10/2017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A9D56A4-0AFF-4FB5-9412-DBB650A1AA82}" type="datetime1">
              <a:rPr lang="en-US" smtClean="0"/>
              <a:t>5/10/2017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D810D4-1866-491C-8D5E-313400A8D24F}" type="datetime1">
              <a:rPr lang="en-US" smtClean="0"/>
              <a:t>5/10/2017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Containers:</a:t>
            </a:r>
            <a:br>
              <a:rPr lang="en-US" dirty="0"/>
            </a:br>
            <a:r>
              <a:rPr lang="en-US" dirty="0"/>
              <a:t>The most basic </a:t>
            </a:r>
            <a:r>
              <a:rPr lang="en-US" dirty="0" smtClean="0"/>
              <a:t>“ADT”</a:t>
            </a:r>
            <a:endParaRPr lang="en-US" dirty="0"/>
          </a:p>
        </p:txBody>
      </p:sp>
      <p:sp>
        <p:nvSpPr>
          <p:cNvPr id="3" name="Subtitle 2"/>
          <p:cNvSpPr>
            <a:spLocks noGrp="1"/>
          </p:cNvSpPr>
          <p:nvPr>
            <p:ph type="subTitle" idx="1"/>
          </p:nvPr>
        </p:nvSpPr>
        <p:spPr/>
        <p:txBody>
          <a:bodyPr/>
          <a:lstStyle/>
          <a:p>
            <a:r>
              <a:rPr lang="en-US" dirty="0"/>
              <a:t>COMP 251</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1163110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Definition</a:t>
            </a:r>
            <a:r>
              <a:rPr lang="en-US" dirty="0"/>
              <a:t>: container (or collection)</a:t>
            </a:r>
          </a:p>
        </p:txBody>
      </p:sp>
      <p:sp>
        <p:nvSpPr>
          <p:cNvPr id="3" name="Content Placeholder 2"/>
          <p:cNvSpPr>
            <a:spLocks noGrp="1"/>
          </p:cNvSpPr>
          <p:nvPr>
            <p:ph idx="1"/>
          </p:nvPr>
        </p:nvSpPr>
        <p:spPr>
          <a:xfrm>
            <a:off x="1083211" y="2142067"/>
            <a:ext cx="9969101" cy="3649133"/>
          </a:xfrm>
        </p:spPr>
        <p:txBody>
          <a:bodyPr>
            <a:noAutofit/>
          </a:bodyPr>
          <a:lstStyle/>
          <a:p>
            <a:pPr marL="0" indent="0">
              <a:buNone/>
            </a:pPr>
            <a:r>
              <a:rPr lang="en-US" sz="2800" dirty="0"/>
              <a:t>In computer science, a </a:t>
            </a:r>
            <a:r>
              <a:rPr lang="en-US" sz="2800" b="1" dirty="0"/>
              <a:t>container</a:t>
            </a:r>
            <a:r>
              <a:rPr lang="en-US" sz="2800" dirty="0"/>
              <a:t> is a </a:t>
            </a:r>
            <a:r>
              <a:rPr lang="en-US" sz="2800" i="1" dirty="0"/>
              <a:t>class</a:t>
            </a:r>
            <a:r>
              <a:rPr lang="en-US" sz="2800" dirty="0"/>
              <a:t>, a </a:t>
            </a:r>
            <a:r>
              <a:rPr lang="en-US" sz="2800" i="1" dirty="0"/>
              <a:t>data structure</a:t>
            </a:r>
            <a:r>
              <a:rPr lang="en-US" sz="2800" dirty="0"/>
              <a:t>, or an </a:t>
            </a:r>
            <a:r>
              <a:rPr lang="en-US" sz="2800" i="1" dirty="0"/>
              <a:t>abstract data type</a:t>
            </a:r>
            <a:r>
              <a:rPr lang="en-US" sz="2800" dirty="0"/>
              <a:t> (ADT) whose instances are collections of other objects. In other words, they store objects in an organized way that follows specific access rules. The size of the container depends on the number of objects (elements) it contains. Underlying (inherited) implementations of various container types may vary in size and complexity, and provide flexibility in choosing the right implementation for any given scenario.</a:t>
            </a:r>
          </a:p>
        </p:txBody>
      </p:sp>
      <p:pic>
        <p:nvPicPr>
          <p:cNvPr id="4" name="Picture 3"/>
          <p:cNvPicPr>
            <a:picLocks noChangeAspect="1"/>
          </p:cNvPicPr>
          <p:nvPr/>
        </p:nvPicPr>
        <p:blipFill rotWithShape="1">
          <a:blip r:embed="rId2"/>
          <a:srcRect l="2500" t="14427" r="86667" b="64822"/>
          <a:stretch/>
        </p:blipFill>
        <p:spPr>
          <a:xfrm>
            <a:off x="0" y="6037384"/>
            <a:ext cx="762000" cy="820616"/>
          </a:xfrm>
          <a:prstGeom prst="rect">
            <a:avLst/>
          </a:prstGeom>
          <a:ln>
            <a:noFill/>
          </a:ln>
          <a:effectLst>
            <a:softEdge rad="112500"/>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22134647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a:xfrm>
            <a:off x="1205948" y="1686492"/>
            <a:ext cx="9611278" cy="4704522"/>
          </a:xfrm>
        </p:spPr>
        <p:txBody>
          <a:bodyPr>
            <a:normAutofit/>
          </a:bodyPr>
          <a:lstStyle/>
          <a:p>
            <a:r>
              <a:rPr lang="en-US" sz="2000" dirty="0"/>
              <a:t>A container describes structures that store and give access to objects.</a:t>
            </a:r>
          </a:p>
          <a:p>
            <a:pPr marL="457200" lvl="1" indent="0">
              <a:buNone/>
            </a:pPr>
            <a:r>
              <a:rPr lang="en-US" sz="2000" i="1" dirty="0"/>
              <a:t>“A collection — sometimes called a container — is simply an object that</a:t>
            </a:r>
          </a:p>
          <a:p>
            <a:pPr marL="457200" lvl="1" indent="0">
              <a:buNone/>
            </a:pPr>
            <a:r>
              <a:rPr lang="en-US" sz="2000" i="1" dirty="0"/>
              <a:t>groups multiple elements into a single unit. Collections are used to store,</a:t>
            </a:r>
          </a:p>
          <a:p>
            <a:pPr marL="457200" lvl="1" indent="0">
              <a:buNone/>
            </a:pPr>
            <a:r>
              <a:rPr lang="en-US" sz="2000" i="1" dirty="0"/>
              <a:t>retrieve, manipulate, and communicate aggregate data. Typically, they</a:t>
            </a:r>
          </a:p>
          <a:p>
            <a:pPr marL="457200" lvl="1" indent="0">
              <a:buNone/>
            </a:pPr>
            <a:r>
              <a:rPr lang="en-US" sz="2000" i="1" dirty="0"/>
              <a:t>represent data items that form a natural group, such as a poker hand (a</a:t>
            </a:r>
          </a:p>
          <a:p>
            <a:pPr marL="457200" lvl="1" indent="0">
              <a:buNone/>
            </a:pPr>
            <a:r>
              <a:rPr lang="en-US" sz="2000" i="1" dirty="0"/>
              <a:t>collection of cards), a mail folder (a collection of letters), or a telephone</a:t>
            </a:r>
          </a:p>
          <a:p>
            <a:pPr marL="457200" lvl="1" indent="0">
              <a:buNone/>
            </a:pPr>
            <a:r>
              <a:rPr lang="en-US" sz="2000" i="1" dirty="0"/>
              <a:t>directory (a mapping of names to phone numbers).” </a:t>
            </a:r>
            <a:r>
              <a:rPr lang="en-US" sz="2000" dirty="0"/>
              <a:t>from Java Collection Framework tutorial (http://docs.oracle.com/javase/tutorial/collections/intro/index.html)</a:t>
            </a:r>
          </a:p>
          <a:p>
            <a:r>
              <a:rPr lang="en-US" sz="2000" dirty="0"/>
              <a:t>The queries and operations of interest may be defined on:</a:t>
            </a:r>
          </a:p>
          <a:p>
            <a:pPr marL="457200" lvl="1" indent="0">
              <a:buNone/>
            </a:pPr>
            <a:r>
              <a:rPr lang="en-US" sz="2000" dirty="0"/>
              <a:t>• The container as an entity, or</a:t>
            </a:r>
          </a:p>
          <a:p>
            <a:pPr marL="457200" lvl="1" indent="0">
              <a:buNone/>
            </a:pPr>
            <a:r>
              <a:rPr lang="en-US" sz="2000" dirty="0"/>
              <a:t>• The objects stored within a container.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5678541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
        <p:nvSpPr>
          <p:cNvPr id="3" name="Content Placeholder 2"/>
          <p:cNvSpPr>
            <a:spLocks noGrp="1"/>
          </p:cNvSpPr>
          <p:nvPr>
            <p:ph idx="1"/>
          </p:nvPr>
        </p:nvSpPr>
        <p:spPr>
          <a:xfrm>
            <a:off x="1205948" y="1756831"/>
            <a:ext cx="9611278" cy="4704522"/>
          </a:xfrm>
        </p:spPr>
        <p:txBody>
          <a:bodyPr>
            <a:normAutofit/>
          </a:bodyPr>
          <a:lstStyle/>
          <a:p>
            <a:pPr marL="0" indent="0">
              <a:buNone/>
            </a:pPr>
            <a:r>
              <a:rPr lang="en-US" sz="2800" dirty="0"/>
              <a:t>The operations we may wish to perform on </a:t>
            </a:r>
            <a:r>
              <a:rPr lang="en-US" sz="2800" dirty="0" smtClean="0"/>
              <a:t>a container </a:t>
            </a:r>
            <a:r>
              <a:rPr lang="en-US" sz="2800" dirty="0"/>
              <a:t>are:</a:t>
            </a:r>
          </a:p>
          <a:p>
            <a:pPr lvl="1"/>
            <a:r>
              <a:rPr lang="en-US" sz="2400" dirty="0"/>
              <a:t>Create a new container</a:t>
            </a:r>
          </a:p>
          <a:p>
            <a:pPr lvl="1"/>
            <a:r>
              <a:rPr lang="en-US" sz="2400" dirty="0"/>
              <a:t>Copy or destroy an existing container</a:t>
            </a:r>
          </a:p>
          <a:p>
            <a:pPr lvl="1"/>
            <a:r>
              <a:rPr lang="en-US" sz="2400" dirty="0"/>
              <a:t>Empty a container</a:t>
            </a:r>
          </a:p>
          <a:p>
            <a:pPr lvl="1"/>
            <a:r>
              <a:rPr lang="en-US" sz="2400" dirty="0"/>
              <a:t>Query: “how many objects are in a container?”</a:t>
            </a:r>
          </a:p>
          <a:p>
            <a:pPr lvl="1"/>
            <a:r>
              <a:rPr lang="en-US" sz="2400" dirty="0"/>
              <a:t>Given two containers:</a:t>
            </a:r>
          </a:p>
          <a:p>
            <a:pPr lvl="2"/>
            <a:r>
              <a:rPr lang="en-US" sz="2000" dirty="0"/>
              <a:t>Find the union (merge), or</a:t>
            </a:r>
          </a:p>
          <a:p>
            <a:pPr lvl="2"/>
            <a:r>
              <a:rPr lang="en-US" sz="2000" dirty="0"/>
              <a:t>Find the intersection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770563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1577" t="23372" r="21769" b="9109"/>
          <a:stretch/>
        </p:blipFill>
        <p:spPr>
          <a:xfrm>
            <a:off x="1397561" y="379827"/>
            <a:ext cx="9265749" cy="6208618"/>
          </a:xfrm>
          <a:prstGeom prst="rect">
            <a:avLst/>
          </a:prstGeom>
          <a:ln>
            <a:noFill/>
          </a:ln>
          <a:effectLst>
            <a:softEdge rad="112500"/>
          </a:effectLst>
        </p:spPr>
      </p:pic>
      <p:sp>
        <p:nvSpPr>
          <p:cNvPr id="2" name="Slide Number Placeholder 1"/>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42840172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2154" t="19472" r="22693" b="19780"/>
          <a:stretch/>
        </p:blipFill>
        <p:spPr>
          <a:xfrm>
            <a:off x="1153550" y="464233"/>
            <a:ext cx="9566031" cy="5923735"/>
          </a:xfrm>
          <a:prstGeom prst="rect">
            <a:avLst/>
          </a:prstGeom>
          <a:ln>
            <a:noFill/>
          </a:ln>
          <a:effectLst>
            <a:softEdge rad="112500"/>
          </a:effectLst>
        </p:spPr>
      </p:pic>
      <p:sp>
        <p:nvSpPr>
          <p:cNvPr id="3" name="Slide Number Placeholder 2"/>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141631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1231" t="20703" r="22000" b="14650"/>
          <a:stretch/>
        </p:blipFill>
        <p:spPr>
          <a:xfrm>
            <a:off x="1448971" y="534572"/>
            <a:ext cx="9214339" cy="5899423"/>
          </a:xfrm>
          <a:prstGeom prst="rect">
            <a:avLst/>
          </a:prstGeom>
          <a:ln>
            <a:noFill/>
          </a:ln>
          <a:effectLst>
            <a:softEdge rad="112500"/>
          </a:effectLst>
        </p:spPr>
      </p:pic>
      <p:sp>
        <p:nvSpPr>
          <p:cNvPr id="3" name="Slide Number Placeholder 2"/>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53105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 Value and Associative Containers</a:t>
            </a:r>
          </a:p>
        </p:txBody>
      </p:sp>
      <p:sp>
        <p:nvSpPr>
          <p:cNvPr id="3" name="Content Placeholder 2"/>
          <p:cNvSpPr>
            <a:spLocks noGrp="1"/>
          </p:cNvSpPr>
          <p:nvPr>
            <p:ph idx="1"/>
          </p:nvPr>
        </p:nvSpPr>
        <p:spPr>
          <a:xfrm>
            <a:off x="685801" y="1895061"/>
            <a:ext cx="10131425" cy="4142323"/>
          </a:xfrm>
        </p:spPr>
        <p:txBody>
          <a:bodyPr>
            <a:normAutofit/>
          </a:bodyPr>
          <a:lstStyle/>
          <a:p>
            <a:pPr marL="0" indent="0">
              <a:buNone/>
            </a:pPr>
            <a:r>
              <a:rPr lang="en-US" sz="2600" dirty="0"/>
              <a:t>Containers can be divided into two groups.</a:t>
            </a:r>
          </a:p>
          <a:p>
            <a:pPr lvl="1"/>
            <a:r>
              <a:rPr lang="en-US" sz="2400" b="1" dirty="0"/>
              <a:t>Single value containers</a:t>
            </a:r>
          </a:p>
          <a:p>
            <a:pPr lvl="2"/>
            <a:r>
              <a:rPr lang="en-US" sz="2000" dirty="0"/>
              <a:t>Each object is stored independently in the container and it is accessed directly or with an </a:t>
            </a:r>
            <a:r>
              <a:rPr lang="en-US" sz="2000" i="1" dirty="0"/>
              <a:t>iterator </a:t>
            </a:r>
            <a:r>
              <a:rPr lang="en-US" sz="2000" dirty="0"/>
              <a:t>(</a:t>
            </a:r>
            <a:r>
              <a:rPr lang="en-US" sz="2000" i="1" dirty="0" err="1"/>
              <a:t>i</a:t>
            </a:r>
            <a:r>
              <a:rPr lang="en-US" sz="2000" i="1" dirty="0"/>
              <a:t>,.e</a:t>
            </a:r>
            <a:r>
              <a:rPr lang="en-US" sz="2000" dirty="0"/>
              <a:t>., lists, stacks and queues)</a:t>
            </a:r>
            <a:r>
              <a:rPr lang="en-US" sz="2000" i="1" dirty="0"/>
              <a:t>.</a:t>
            </a:r>
          </a:p>
          <a:p>
            <a:pPr lvl="1"/>
            <a:r>
              <a:rPr lang="en-US" sz="2400" b="1" dirty="0"/>
              <a:t>Associative containers</a:t>
            </a:r>
          </a:p>
          <a:p>
            <a:pPr lvl="2"/>
            <a:r>
              <a:rPr lang="en-US" sz="2000" dirty="0"/>
              <a:t>An associative array, map, or dictionary is a container composed of (key, value) pairs, such that each key appears at most once in the container. The key is used to find the value, the object, if it is stored in the container (</a:t>
            </a:r>
            <a:r>
              <a:rPr lang="en-US" sz="2000" i="1" dirty="0" err="1"/>
              <a:t>i</a:t>
            </a:r>
            <a:r>
              <a:rPr lang="en-US" sz="2000" i="1" dirty="0"/>
              <a:t>,.e</a:t>
            </a:r>
            <a:r>
              <a:rPr lang="en-US" sz="2000" dirty="0"/>
              <a:t>., map, hash map)</a:t>
            </a:r>
            <a:r>
              <a:rPr lang="en-US" sz="2000" i="1" dirty="0"/>
              <a:t>.</a:t>
            </a:r>
          </a:p>
          <a:p>
            <a:r>
              <a:rPr lang="en-US" sz="2400" dirty="0"/>
              <a:t>Any of the ADTs we will discuss can be implemented either way.</a:t>
            </a:r>
          </a:p>
          <a:p>
            <a:endParaRPr lang="en-US" dirty="0"/>
          </a:p>
        </p:txBody>
      </p:sp>
      <p:pic>
        <p:nvPicPr>
          <p:cNvPr id="4" name="Picture 3"/>
          <p:cNvPicPr>
            <a:picLocks noChangeAspect="1"/>
          </p:cNvPicPr>
          <p:nvPr/>
        </p:nvPicPr>
        <p:blipFill rotWithShape="1">
          <a:blip r:embed="rId2"/>
          <a:srcRect l="2500" t="14427" r="86667" b="64822"/>
          <a:stretch/>
        </p:blipFill>
        <p:spPr>
          <a:xfrm>
            <a:off x="0" y="6037384"/>
            <a:ext cx="762000" cy="820616"/>
          </a:xfrm>
          <a:prstGeom prst="rect">
            <a:avLst/>
          </a:prstGeom>
          <a:ln>
            <a:noFill/>
          </a:ln>
          <a:effectLst>
            <a:softEdge rad="112500"/>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1112517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solidFill>
                  <a:schemeClr val="bg1"/>
                </a:solidFill>
              </a:rPr>
              <a:t>NOTE:</a:t>
            </a:r>
          </a:p>
        </p:txBody>
      </p:sp>
      <p:pic>
        <p:nvPicPr>
          <p:cNvPr id="5" name="Picture 4"/>
          <p:cNvPicPr>
            <a:picLocks noChangeAspect="1"/>
          </p:cNvPicPr>
          <p:nvPr/>
        </p:nvPicPr>
        <p:blipFill rotWithShape="1">
          <a:blip r:embed="rId2"/>
          <a:srcRect l="13594" t="25821" r="41562" b="35271"/>
          <a:stretch/>
        </p:blipFill>
        <p:spPr>
          <a:xfrm>
            <a:off x="1264474" y="1758398"/>
            <a:ext cx="9862242" cy="4810850"/>
          </a:xfrm>
          <a:prstGeom prst="rect">
            <a:avLst/>
          </a:prstGeom>
        </p:spPr>
      </p:pic>
      <p:pic>
        <p:nvPicPr>
          <p:cNvPr id="6" name="Picture 5"/>
          <p:cNvPicPr>
            <a:picLocks noChangeAspect="1"/>
          </p:cNvPicPr>
          <p:nvPr/>
        </p:nvPicPr>
        <p:blipFill rotWithShape="1">
          <a:blip r:embed="rId3"/>
          <a:srcRect l="2500" t="14427" r="86667" b="64822"/>
          <a:stretch/>
        </p:blipFill>
        <p:spPr>
          <a:xfrm>
            <a:off x="0" y="6037384"/>
            <a:ext cx="762000" cy="820616"/>
          </a:xfrm>
          <a:prstGeom prst="rect">
            <a:avLst/>
          </a:prstGeom>
          <a:ln>
            <a:noFill/>
          </a:ln>
          <a:effectLst>
            <a:softEdge rad="112500"/>
          </a:effectLst>
        </p:spPr>
      </p:pic>
      <p:sp>
        <p:nvSpPr>
          <p:cNvPr id="2" name="Slide Number Placeholder 1"/>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3214089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Subsets of operations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a:t>In any application, the actual required </a:t>
            </a:r>
            <a:r>
              <a:rPr lang="en-US" sz="2800" dirty="0" smtClean="0"/>
              <a:t>operations may </a:t>
            </a:r>
            <a:r>
              <a:rPr lang="en-US" sz="2800" dirty="0"/>
              <a:t>be only a subset of the possible operations</a:t>
            </a:r>
          </a:p>
          <a:p>
            <a:pPr lvl="1"/>
            <a:r>
              <a:rPr lang="en-US" sz="2400" dirty="0" smtClean="0"/>
              <a:t>In </a:t>
            </a:r>
            <a:r>
              <a:rPr lang="en-US" sz="2400" dirty="0"/>
              <a:t>the design of any solution, it is important </a:t>
            </a:r>
            <a:r>
              <a:rPr lang="en-US" sz="2400" dirty="0" smtClean="0"/>
              <a:t>to consider </a:t>
            </a:r>
            <a:r>
              <a:rPr lang="en-US" sz="2400" dirty="0"/>
              <a:t>both current and future </a:t>
            </a:r>
            <a:r>
              <a:rPr lang="en-US" sz="2400" dirty="0" smtClean="0"/>
              <a:t>requirements.</a:t>
            </a:r>
            <a:endParaRPr lang="en-US" sz="2400" dirty="0"/>
          </a:p>
          <a:p>
            <a:pPr lvl="1"/>
            <a:r>
              <a:rPr lang="en-US" sz="2400" dirty="0" smtClean="0"/>
              <a:t>Under </a:t>
            </a:r>
            <a:r>
              <a:rPr lang="en-US" sz="2400" dirty="0"/>
              <a:t>certain conditions, by reducing </a:t>
            </a:r>
            <a:r>
              <a:rPr lang="en-US" sz="2400" dirty="0" smtClean="0"/>
              <a:t>specific operations</a:t>
            </a:r>
            <a:r>
              <a:rPr lang="en-US" sz="2400" dirty="0"/>
              <a:t>, the speed can be increased or </a:t>
            </a:r>
            <a:r>
              <a:rPr lang="en-US" sz="2400" dirty="0" smtClean="0"/>
              <a:t>the memory decreased.</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7169549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a:t>
            </a:r>
            <a:endParaRPr lang="en-US" dirty="0"/>
          </a:p>
        </p:txBody>
      </p:sp>
      <p:sp>
        <p:nvSpPr>
          <p:cNvPr id="3" name="Content Placeholder 2"/>
          <p:cNvSpPr>
            <a:spLocks noGrp="1"/>
          </p:cNvSpPr>
          <p:nvPr>
            <p:ph idx="1"/>
          </p:nvPr>
        </p:nvSpPr>
        <p:spPr/>
        <p:txBody>
          <a:bodyPr>
            <a:normAutofit/>
          </a:bodyPr>
          <a:lstStyle/>
          <a:p>
            <a:r>
              <a:rPr lang="en-US" sz="2800" dirty="0"/>
              <a:t>However, we may want to store not only objects, </a:t>
            </a:r>
            <a:r>
              <a:rPr lang="en-US" sz="2800" dirty="0" smtClean="0"/>
              <a:t>but relationships </a:t>
            </a:r>
            <a:r>
              <a:rPr lang="en-US" sz="2800" dirty="0"/>
              <a:t>between the </a:t>
            </a:r>
            <a:r>
              <a:rPr lang="en-US" sz="2800" dirty="0" smtClean="0"/>
              <a:t>objects.</a:t>
            </a:r>
            <a:endParaRPr lang="en-US" sz="2800" dirty="0"/>
          </a:p>
          <a:p>
            <a:r>
              <a:rPr lang="en-US" sz="2800" dirty="0" smtClean="0"/>
              <a:t>Consequently</a:t>
            </a:r>
            <a:r>
              <a:rPr lang="en-US" sz="2800" dirty="0"/>
              <a:t>, we may have </a:t>
            </a:r>
            <a:r>
              <a:rPr lang="en-US" sz="2800" dirty="0" smtClean="0"/>
              <a:t>additional operations </a:t>
            </a:r>
            <a:r>
              <a:rPr lang="en-US" sz="2800" dirty="0"/>
              <a:t>based on the </a:t>
            </a:r>
            <a:r>
              <a:rPr lang="en-US" sz="2800" dirty="0" smtClean="0"/>
              <a:t>relationships.</a:t>
            </a:r>
            <a:endParaRPr lang="en-US" sz="2800" dirty="0"/>
          </a:p>
          <a:p>
            <a:r>
              <a:rPr lang="en-US" sz="2800" dirty="0" smtClean="0"/>
              <a:t>Consider </a:t>
            </a:r>
            <a:r>
              <a:rPr lang="en-US" sz="2800" dirty="0"/>
              <a:t>a genealogical database</a:t>
            </a:r>
          </a:p>
          <a:p>
            <a:pPr lvl="1"/>
            <a:r>
              <a:rPr lang="en-US" sz="2400" dirty="0" smtClean="0"/>
              <a:t>We </a:t>
            </a:r>
            <a:r>
              <a:rPr lang="en-US" sz="2400" dirty="0"/>
              <a:t>don’t only want to store the people, but we want </a:t>
            </a:r>
            <a:r>
              <a:rPr lang="en-US" sz="2400" dirty="0" smtClean="0"/>
              <a:t>to also </a:t>
            </a:r>
            <a:r>
              <a:rPr lang="en-US" sz="2400" dirty="0"/>
              <a:t>make queries about the relationships between </a:t>
            </a:r>
            <a:r>
              <a:rPr lang="en-US" sz="2400" dirty="0" smtClean="0"/>
              <a:t>the people.</a:t>
            </a:r>
            <a:endParaRPr lang="en-US" sz="24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592916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a:t>
            </a:r>
          </a:p>
        </p:txBody>
      </p:sp>
      <p:sp>
        <p:nvSpPr>
          <p:cNvPr id="3" name="Content Placeholder 2"/>
          <p:cNvSpPr>
            <a:spLocks noGrp="1"/>
          </p:cNvSpPr>
          <p:nvPr>
            <p:ph idx="1"/>
          </p:nvPr>
        </p:nvSpPr>
        <p:spPr/>
        <p:txBody>
          <a:bodyPr>
            <a:normAutofit fontScale="77500" lnSpcReduction="20000"/>
          </a:bodyPr>
          <a:lstStyle/>
          <a:p>
            <a:r>
              <a:rPr lang="en-US" sz="2400" dirty="0"/>
              <a:t>Review </a:t>
            </a:r>
            <a:r>
              <a:rPr lang="en-US" sz="2400" dirty="0" smtClean="0"/>
              <a:t>ADTs.</a:t>
            </a:r>
            <a:endParaRPr lang="en-US" sz="2400" dirty="0"/>
          </a:p>
          <a:p>
            <a:r>
              <a:rPr lang="en-US" sz="2400" dirty="0"/>
              <a:t>Define the simplest ADT; namely, </a:t>
            </a:r>
            <a:r>
              <a:rPr lang="en-US" sz="2400" dirty="0" smtClean="0"/>
              <a:t>CONTAINERS.</a:t>
            </a:r>
          </a:p>
          <a:p>
            <a:r>
              <a:rPr lang="en-US" sz="2400" dirty="0" smtClean="0"/>
              <a:t>Formally describe the operations on Containers.</a:t>
            </a:r>
          </a:p>
          <a:p>
            <a:r>
              <a:rPr lang="en-US" sz="2400" dirty="0" smtClean="0"/>
              <a:t>Describe various types of Containers.</a:t>
            </a:r>
          </a:p>
          <a:p>
            <a:r>
              <a:rPr lang="en-US" sz="2400" dirty="0" smtClean="0"/>
              <a:t>Show the logical connection between Containers and ADTs.</a:t>
            </a:r>
            <a:endParaRPr lang="en-US" sz="2400" dirty="0"/>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Some of this material is from Maryam </a:t>
            </a:r>
            <a:r>
              <a:rPr lang="en-US" dirty="0" err="1"/>
              <a:t>Siahbani</a:t>
            </a:r>
            <a:r>
              <a:rPr lang="en-US" dirty="0"/>
              <a:t> and some images are from “Algorithms and Data Structures” by Douglas Wilhelm Harder</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3522195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a:t>
            </a:r>
            <a:endParaRPr lang="en-US" dirty="0"/>
          </a:p>
        </p:txBody>
      </p:sp>
      <p:sp>
        <p:nvSpPr>
          <p:cNvPr id="3" name="Content Placeholder 2"/>
          <p:cNvSpPr>
            <a:spLocks noGrp="1"/>
          </p:cNvSpPr>
          <p:nvPr>
            <p:ph idx="1"/>
          </p:nvPr>
        </p:nvSpPr>
        <p:spPr>
          <a:xfrm>
            <a:off x="685802" y="2142067"/>
            <a:ext cx="9380912" cy="3649133"/>
          </a:xfrm>
        </p:spPr>
        <p:txBody>
          <a:bodyPr>
            <a:normAutofit/>
          </a:bodyPr>
          <a:lstStyle/>
          <a:p>
            <a:pPr marL="0" indent="0">
              <a:buNone/>
            </a:pPr>
            <a:r>
              <a:rPr lang="en-US" sz="2800" dirty="0"/>
              <a:t>If we are not storing relationships, </a:t>
            </a:r>
            <a:r>
              <a:rPr lang="en-US" sz="2800" dirty="0" smtClean="0"/>
              <a:t>then there </a:t>
            </a:r>
            <a:r>
              <a:rPr lang="en-US" sz="2800" dirty="0"/>
              <a:t>is a </a:t>
            </a:r>
            <a:r>
              <a:rPr lang="en-US" sz="2800" dirty="0" smtClean="0"/>
              <a:t>data structure </a:t>
            </a:r>
            <a:r>
              <a:rPr lang="en-US" sz="2800" dirty="0"/>
              <a:t>that </a:t>
            </a:r>
            <a:r>
              <a:rPr lang="en-US" sz="2800" dirty="0" smtClean="0"/>
              <a:t>always operates at the </a:t>
            </a:r>
            <a:r>
              <a:rPr lang="en-US" sz="2800" dirty="0"/>
              <a:t>same speed no </a:t>
            </a:r>
            <a:r>
              <a:rPr lang="en-US" sz="2800" dirty="0" smtClean="0"/>
              <a:t>matter how </a:t>
            </a:r>
            <a:r>
              <a:rPr lang="en-US" sz="2800" dirty="0"/>
              <a:t>many objects are </a:t>
            </a:r>
            <a:r>
              <a:rPr lang="en-US" sz="2800" dirty="0" smtClean="0"/>
              <a:t>stored:</a:t>
            </a:r>
            <a:endParaRPr lang="en-US" sz="2800" dirty="0"/>
          </a:p>
          <a:p>
            <a:pPr lvl="1"/>
            <a:r>
              <a:rPr lang="en-US" sz="2400" dirty="0" smtClean="0"/>
              <a:t>A </a:t>
            </a:r>
            <a:r>
              <a:rPr lang="en-US" sz="2400" dirty="0"/>
              <a:t>hash table takes the same time to find an </a:t>
            </a:r>
            <a:r>
              <a:rPr lang="en-US" sz="2400" dirty="0" smtClean="0"/>
              <a:t>object whether </a:t>
            </a:r>
            <a:r>
              <a:rPr lang="en-US" sz="2400" dirty="0"/>
              <a:t>there are 10 or one billion objects in </a:t>
            </a:r>
            <a:r>
              <a:rPr lang="en-US" sz="2400" dirty="0" smtClean="0"/>
              <a:t>the container.</a:t>
            </a:r>
            <a:endParaRPr lang="en-US" sz="2400" dirty="0"/>
          </a:p>
          <a:p>
            <a:pPr lvl="1"/>
            <a:r>
              <a:rPr lang="en-US" sz="2400" dirty="0" smtClean="0"/>
              <a:t>It </a:t>
            </a:r>
            <a:r>
              <a:rPr lang="en-US" sz="2400" dirty="0"/>
              <a:t>requires approximately 30 % more memory than </a:t>
            </a:r>
            <a:r>
              <a:rPr lang="en-US" sz="2400" dirty="0" smtClean="0"/>
              <a:t>is occupied </a:t>
            </a:r>
            <a:r>
              <a:rPr lang="en-US" sz="2400" dirty="0"/>
              <a:t>by the objects being </a:t>
            </a:r>
            <a:r>
              <a:rPr lang="en-US" sz="2400" dirty="0" smtClean="0"/>
              <a:t>stored.</a:t>
            </a:r>
            <a:endParaRPr lang="en-US" sz="32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35186347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3088" t="10404" r="18381" b="39495"/>
          <a:stretch/>
        </p:blipFill>
        <p:spPr>
          <a:xfrm>
            <a:off x="2223655" y="462208"/>
            <a:ext cx="7876310" cy="5883508"/>
          </a:xfrm>
          <a:prstGeom prst="rect">
            <a:avLst/>
          </a:prstGeom>
        </p:spPr>
      </p:pic>
      <p:sp>
        <p:nvSpPr>
          <p:cNvPr id="5" name="Slide Number Placeholder 4"/>
          <p:cNvSpPr>
            <a:spLocks noGrp="1"/>
          </p:cNvSpPr>
          <p:nvPr>
            <p:ph type="sldNum" sz="quarter" idx="12"/>
          </p:nvPr>
        </p:nvSpPr>
        <p:spPr/>
        <p:txBody>
          <a:bodyPr/>
          <a:lstStyle/>
          <a:p>
            <a:fld id="{D57F1E4F-1CFF-5643-939E-217C01CDF565}" type="slidenum">
              <a:rPr lang="en-US" smtClean="0">
                <a:solidFill>
                  <a:schemeClr val="bg1"/>
                </a:solidFill>
              </a:rPr>
              <a:pPr/>
              <a:t>21</a:t>
            </a:fld>
            <a:endParaRPr lang="en-US" dirty="0">
              <a:solidFill>
                <a:schemeClr val="bg1"/>
              </a:solidFill>
            </a:endParaRPr>
          </a:p>
        </p:txBody>
      </p:sp>
    </p:spTree>
    <p:extLst>
      <p:ext uri="{BB962C8B-B14F-4D97-AF65-F5344CB8AC3E}">
        <p14:creationId xmlns:p14="http://schemas.microsoft.com/office/powerpoint/2010/main" val="36971616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1618" t="10404" r="19697" b="47980"/>
          <a:stretch/>
        </p:blipFill>
        <p:spPr>
          <a:xfrm>
            <a:off x="1205346" y="579106"/>
            <a:ext cx="9621982" cy="5946385"/>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solidFill>
                  <a:schemeClr val="bg1"/>
                </a:solidFill>
              </a:rPr>
              <a:pPr/>
              <a:t>22</a:t>
            </a:fld>
            <a:endParaRPr lang="en-US" dirty="0">
              <a:solidFill>
                <a:schemeClr val="bg1"/>
              </a:solidFill>
            </a:endParaRPr>
          </a:p>
        </p:txBody>
      </p:sp>
    </p:spTree>
    <p:extLst>
      <p:ext uri="{BB962C8B-B14F-4D97-AF65-F5344CB8AC3E}">
        <p14:creationId xmlns:p14="http://schemas.microsoft.com/office/powerpoint/2010/main" val="34606108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42160" t="11078" r="19774" b="40302"/>
          <a:stretch/>
        </p:blipFill>
        <p:spPr>
          <a:xfrm>
            <a:off x="2015836" y="421930"/>
            <a:ext cx="8375073" cy="6145123"/>
          </a:xfrm>
          <a:prstGeom prst="rect">
            <a:avLst/>
          </a:prstGeom>
        </p:spPr>
      </p:pic>
      <p:sp>
        <p:nvSpPr>
          <p:cNvPr id="3" name="Slide Number Placeholder 2"/>
          <p:cNvSpPr>
            <a:spLocks noGrp="1"/>
          </p:cNvSpPr>
          <p:nvPr>
            <p:ph type="sldNum" sz="quarter" idx="12"/>
          </p:nvPr>
        </p:nvSpPr>
        <p:spPr/>
        <p:txBody>
          <a:bodyPr/>
          <a:lstStyle/>
          <a:p>
            <a:fld id="{D57F1E4F-1CFF-5643-939E-217C01CDF565}" type="slidenum">
              <a:rPr lang="en-US" smtClean="0">
                <a:solidFill>
                  <a:schemeClr val="bg1"/>
                </a:solidFill>
              </a:rPr>
              <a:pPr/>
              <a:t>23</a:t>
            </a:fld>
            <a:endParaRPr lang="en-US" dirty="0">
              <a:solidFill>
                <a:schemeClr val="bg1"/>
              </a:solidFill>
            </a:endParaRPr>
          </a:p>
        </p:txBody>
      </p:sp>
    </p:spTree>
    <p:extLst>
      <p:ext uri="{BB962C8B-B14F-4D97-AF65-F5344CB8AC3E}">
        <p14:creationId xmlns:p14="http://schemas.microsoft.com/office/powerpoint/2010/main" val="23579948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24</a:t>
            </a:fld>
            <a:endParaRPr lang="en-US" dirty="0">
              <a:solidFill>
                <a:schemeClr val="bg1"/>
              </a:solidFill>
            </a:endParaRPr>
          </a:p>
        </p:txBody>
      </p:sp>
      <p:pic>
        <p:nvPicPr>
          <p:cNvPr id="3" name="Picture 2"/>
          <p:cNvPicPr>
            <a:picLocks noChangeAspect="1"/>
          </p:cNvPicPr>
          <p:nvPr/>
        </p:nvPicPr>
        <p:blipFill rotWithShape="1">
          <a:blip r:embed="rId2"/>
          <a:srcRect l="41850" t="11212" r="17299" b="40438"/>
          <a:stretch/>
        </p:blipFill>
        <p:spPr>
          <a:xfrm>
            <a:off x="1698531" y="465682"/>
            <a:ext cx="8884517" cy="6040798"/>
          </a:xfrm>
          <a:prstGeom prst="rect">
            <a:avLst/>
          </a:prstGeom>
        </p:spPr>
      </p:pic>
    </p:spTree>
    <p:extLst>
      <p:ext uri="{BB962C8B-B14F-4D97-AF65-F5344CB8AC3E}">
        <p14:creationId xmlns:p14="http://schemas.microsoft.com/office/powerpoint/2010/main" val="24332791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25</a:t>
            </a:fld>
            <a:endParaRPr lang="en-US" dirty="0">
              <a:solidFill>
                <a:schemeClr val="bg1"/>
              </a:solidFill>
            </a:endParaRPr>
          </a:p>
        </p:txBody>
      </p:sp>
      <p:pic>
        <p:nvPicPr>
          <p:cNvPr id="3" name="Picture 2"/>
          <p:cNvPicPr>
            <a:picLocks noChangeAspect="1"/>
          </p:cNvPicPr>
          <p:nvPr/>
        </p:nvPicPr>
        <p:blipFill rotWithShape="1">
          <a:blip r:embed="rId2"/>
          <a:srcRect l="42082" t="11481" r="19310" b="37206"/>
          <a:stretch/>
        </p:blipFill>
        <p:spPr>
          <a:xfrm>
            <a:off x="2202872" y="436418"/>
            <a:ext cx="7893274" cy="6026728"/>
          </a:xfrm>
          <a:prstGeom prst="rect">
            <a:avLst/>
          </a:prstGeom>
        </p:spPr>
      </p:pic>
    </p:spTree>
    <p:extLst>
      <p:ext uri="{BB962C8B-B14F-4D97-AF65-F5344CB8AC3E}">
        <p14:creationId xmlns:p14="http://schemas.microsoft.com/office/powerpoint/2010/main" val="224214278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Definition: Graph</a:t>
            </a:r>
            <a:endParaRPr lang="en-US" dirty="0"/>
          </a:p>
        </p:txBody>
      </p:sp>
      <p:sp>
        <p:nvSpPr>
          <p:cNvPr id="4" name="Content Placeholder 3"/>
          <p:cNvSpPr>
            <a:spLocks noGrp="1"/>
          </p:cNvSpPr>
          <p:nvPr>
            <p:ph idx="1"/>
          </p:nvPr>
        </p:nvSpPr>
        <p:spPr>
          <a:xfrm>
            <a:off x="1070363" y="1962605"/>
            <a:ext cx="8825668" cy="3649133"/>
          </a:xfrm>
        </p:spPr>
        <p:txBody>
          <a:bodyPr>
            <a:normAutofit fontScale="77500" lnSpcReduction="20000"/>
          </a:bodyPr>
          <a:lstStyle/>
          <a:p>
            <a:endParaRPr lang="en-US" dirty="0"/>
          </a:p>
          <a:p>
            <a:pPr marL="0" indent="0">
              <a:buNone/>
            </a:pPr>
            <a:r>
              <a:rPr lang="en-US" sz="2600" dirty="0" smtClean="0"/>
              <a:t>A </a:t>
            </a:r>
            <a:r>
              <a:rPr lang="en-US" sz="2600" dirty="0"/>
              <a:t>graph </a:t>
            </a:r>
            <a:r>
              <a:rPr lang="en-US" sz="2600" i="1" dirty="0"/>
              <a:t>G </a:t>
            </a:r>
            <a:r>
              <a:rPr lang="en-US" sz="2600" dirty="0"/>
              <a:t>is an ordered pair of disjoint sets, (</a:t>
            </a:r>
            <a:r>
              <a:rPr lang="en-US" sz="2600" i="1" dirty="0"/>
              <a:t>V</a:t>
            </a:r>
            <a:r>
              <a:rPr lang="en-US" sz="2600" dirty="0"/>
              <a:t>, </a:t>
            </a:r>
            <a:r>
              <a:rPr lang="en-US" sz="2600" i="1" dirty="0"/>
              <a:t>E</a:t>
            </a:r>
            <a:r>
              <a:rPr lang="en-US" sz="2600" dirty="0"/>
              <a:t>) such that </a:t>
            </a:r>
            <a:r>
              <a:rPr lang="en-US" sz="2600" i="1" dirty="0"/>
              <a:t>E </a:t>
            </a:r>
            <a:r>
              <a:rPr lang="en-US" sz="2600" dirty="0"/>
              <a:t>is a subset of the set of unordered pairs of </a:t>
            </a:r>
            <a:r>
              <a:rPr lang="en-US" sz="2600" i="1" dirty="0"/>
              <a:t>V</a:t>
            </a:r>
            <a:r>
              <a:rPr lang="en-US" sz="2600" dirty="0"/>
              <a:t>. </a:t>
            </a:r>
          </a:p>
          <a:p>
            <a:pPr marL="0" indent="0">
              <a:buNone/>
            </a:pPr>
            <a:endParaRPr lang="en-US" sz="2600" dirty="0" smtClean="0"/>
          </a:p>
          <a:p>
            <a:pPr marL="0" indent="0">
              <a:buNone/>
            </a:pPr>
            <a:r>
              <a:rPr lang="en-US" sz="2600" dirty="0" smtClean="0"/>
              <a:t>NOTES</a:t>
            </a:r>
            <a:r>
              <a:rPr lang="en-US" sz="2600" dirty="0"/>
              <a:t>: </a:t>
            </a:r>
          </a:p>
          <a:p>
            <a:pPr lvl="1"/>
            <a:r>
              <a:rPr lang="en-US" sz="2400" dirty="0" smtClean="0"/>
              <a:t>Graphs </a:t>
            </a:r>
            <a:r>
              <a:rPr lang="en-US" sz="2400" dirty="0"/>
              <a:t>are formal mathematical structures that model pair-wise relations among objects from a particular set. </a:t>
            </a:r>
          </a:p>
          <a:p>
            <a:pPr lvl="1"/>
            <a:r>
              <a:rPr lang="en-US" sz="2400" dirty="0" smtClean="0"/>
              <a:t>G </a:t>
            </a:r>
            <a:r>
              <a:rPr lang="en-US" sz="2400" dirty="0"/>
              <a:t>is a graph, then </a:t>
            </a:r>
            <a:r>
              <a:rPr lang="en-US" sz="2400" i="1" dirty="0"/>
              <a:t>E </a:t>
            </a:r>
            <a:r>
              <a:rPr lang="en-US" sz="2400" dirty="0"/>
              <a:t>= </a:t>
            </a:r>
            <a:r>
              <a:rPr lang="en-US" sz="2400" i="1" dirty="0"/>
              <a:t>E</a:t>
            </a:r>
            <a:r>
              <a:rPr lang="en-US" sz="2400" dirty="0"/>
              <a:t>(</a:t>
            </a:r>
            <a:r>
              <a:rPr lang="en-US" sz="2400" i="1" dirty="0"/>
              <a:t>G</a:t>
            </a:r>
            <a:r>
              <a:rPr lang="en-US" sz="2400" dirty="0"/>
              <a:t>) is the edge set of </a:t>
            </a:r>
            <a:r>
              <a:rPr lang="en-US" sz="2400" i="1" dirty="0"/>
              <a:t>G </a:t>
            </a:r>
            <a:r>
              <a:rPr lang="en-US" sz="2400" dirty="0"/>
              <a:t>and </a:t>
            </a:r>
            <a:r>
              <a:rPr lang="en-US" sz="2400" i="1" dirty="0"/>
              <a:t>V = V</a:t>
            </a:r>
            <a:r>
              <a:rPr lang="en-US" sz="2400" dirty="0"/>
              <a:t>(</a:t>
            </a:r>
            <a:r>
              <a:rPr lang="en-US" sz="2400" i="1" dirty="0"/>
              <a:t>G</a:t>
            </a:r>
            <a:r>
              <a:rPr lang="en-US" sz="2400" dirty="0"/>
              <a:t>) is the vertex set of </a:t>
            </a:r>
            <a:r>
              <a:rPr lang="en-US" sz="2400" i="1" dirty="0" smtClean="0"/>
              <a:t>G</a:t>
            </a:r>
            <a:r>
              <a:rPr lang="en-US" sz="2400" dirty="0" smtClean="0"/>
              <a:t>.</a:t>
            </a:r>
          </a:p>
          <a:p>
            <a:pPr lvl="1"/>
            <a:r>
              <a:rPr lang="en-US" sz="2400" dirty="0" smtClean="0"/>
              <a:t>Clearly</a:t>
            </a:r>
            <a:r>
              <a:rPr lang="en-US" sz="2400" dirty="0"/>
              <a:t>, </a:t>
            </a:r>
            <a:r>
              <a:rPr lang="en-US" sz="2400" i="1" dirty="0"/>
              <a:t>E </a:t>
            </a:r>
            <a:r>
              <a:rPr lang="en-US" sz="2400" dirty="0" smtClean="0">
                <a:sym typeface="Symbol" panose="05050102010706020507" pitchFamily="18" charset="2"/>
              </a:rPr>
              <a:t></a:t>
            </a:r>
            <a:r>
              <a:rPr lang="en-US" sz="2400" dirty="0" smtClean="0"/>
              <a:t> </a:t>
            </a:r>
            <a:r>
              <a:rPr lang="en-US" sz="2400" i="1" dirty="0"/>
              <a:t>V </a:t>
            </a:r>
            <a:r>
              <a:rPr lang="en-US" sz="2400" dirty="0" smtClean="0">
                <a:sym typeface="Symbol" panose="05050102010706020507" pitchFamily="18" charset="2"/>
              </a:rPr>
              <a:t></a:t>
            </a:r>
            <a:r>
              <a:rPr lang="en-US" sz="2400" dirty="0" smtClean="0"/>
              <a:t> </a:t>
            </a:r>
            <a:r>
              <a:rPr lang="en-US" sz="2400" i="1" dirty="0"/>
              <a:t>V. </a:t>
            </a:r>
            <a:endParaRPr lang="en-US" sz="2400" dirty="0"/>
          </a:p>
          <a:p>
            <a:pPr lvl="1"/>
            <a:r>
              <a:rPr lang="en-US" sz="2400" dirty="0" smtClean="0"/>
              <a:t>Edges </a:t>
            </a:r>
            <a:r>
              <a:rPr lang="en-US" sz="2400" dirty="0"/>
              <a:t>connect pairs of vertices. </a:t>
            </a:r>
          </a:p>
          <a:p>
            <a:endParaRPr lang="en-US"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1521908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323210" y="5870575"/>
            <a:ext cx="551167" cy="377825"/>
          </a:xfrm>
        </p:spPr>
        <p:txBody>
          <a:bodyPr/>
          <a:lstStyle/>
          <a:p>
            <a:fld id="{D57F1E4F-1CFF-5643-939E-217C01CDF565}" type="slidenum">
              <a:rPr lang="en-US" smtClean="0">
                <a:solidFill>
                  <a:schemeClr val="bg1"/>
                </a:solidFill>
              </a:rPr>
              <a:pPr/>
              <a:t>27</a:t>
            </a:fld>
            <a:endParaRPr lang="en-US" dirty="0">
              <a:solidFill>
                <a:schemeClr val="bg1"/>
              </a:solidFill>
            </a:endParaRPr>
          </a:p>
        </p:txBody>
      </p:sp>
      <p:pic>
        <p:nvPicPr>
          <p:cNvPr id="5" name="Picture 4"/>
          <p:cNvPicPr>
            <a:picLocks noChangeAspect="1"/>
          </p:cNvPicPr>
          <p:nvPr/>
        </p:nvPicPr>
        <p:blipFill rotWithShape="1">
          <a:blip r:embed="rId2"/>
          <a:srcRect l="42553" t="10987" r="18156" b="37531"/>
          <a:stretch/>
        </p:blipFill>
        <p:spPr>
          <a:xfrm>
            <a:off x="2305051" y="607812"/>
            <a:ext cx="7696200" cy="5792988"/>
          </a:xfrm>
          <a:prstGeom prst="rect">
            <a:avLst/>
          </a:prstGeom>
        </p:spPr>
      </p:pic>
    </p:spTree>
    <p:extLst>
      <p:ext uri="{BB962C8B-B14F-4D97-AF65-F5344CB8AC3E}">
        <p14:creationId xmlns:p14="http://schemas.microsoft.com/office/powerpoint/2010/main" val="11750859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28</a:t>
            </a:fld>
            <a:endParaRPr lang="en-US" dirty="0">
              <a:solidFill>
                <a:schemeClr val="bg1"/>
              </a:solidFill>
            </a:endParaRPr>
          </a:p>
        </p:txBody>
      </p:sp>
      <p:pic>
        <p:nvPicPr>
          <p:cNvPr id="3" name="Picture 2"/>
          <p:cNvPicPr>
            <a:picLocks noChangeAspect="1"/>
          </p:cNvPicPr>
          <p:nvPr/>
        </p:nvPicPr>
        <p:blipFill rotWithShape="1">
          <a:blip r:embed="rId2"/>
          <a:srcRect l="41882" t="11976" r="17354" b="40313"/>
          <a:stretch/>
        </p:blipFill>
        <p:spPr>
          <a:xfrm>
            <a:off x="1538320" y="394066"/>
            <a:ext cx="9003323" cy="6053626"/>
          </a:xfrm>
          <a:prstGeom prst="rect">
            <a:avLst/>
          </a:prstGeom>
        </p:spPr>
      </p:pic>
    </p:spTree>
    <p:extLst>
      <p:ext uri="{BB962C8B-B14F-4D97-AF65-F5344CB8AC3E}">
        <p14:creationId xmlns:p14="http://schemas.microsoft.com/office/powerpoint/2010/main" val="2710112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1" y="609600"/>
            <a:ext cx="10873153" cy="1456267"/>
          </a:xfrm>
        </p:spPr>
        <p:txBody>
          <a:bodyPr/>
          <a:lstStyle/>
          <a:p>
            <a:r>
              <a:rPr lang="en-US" dirty="0" smtClean="0"/>
              <a:t>The Design of data structures based on relations</a:t>
            </a:r>
            <a:endParaRPr lang="en-US" dirty="0"/>
          </a:p>
        </p:txBody>
      </p:sp>
      <p:sp>
        <p:nvSpPr>
          <p:cNvPr id="4" name="Content Placeholder 3"/>
          <p:cNvSpPr>
            <a:spLocks noGrp="1"/>
          </p:cNvSpPr>
          <p:nvPr>
            <p:ph idx="1"/>
          </p:nvPr>
        </p:nvSpPr>
        <p:spPr>
          <a:xfrm>
            <a:off x="685801" y="2142067"/>
            <a:ext cx="9209637" cy="3649133"/>
          </a:xfrm>
        </p:spPr>
        <p:txBody>
          <a:bodyPr>
            <a:noAutofit/>
          </a:bodyPr>
          <a:lstStyle/>
          <a:p>
            <a:r>
              <a:rPr lang="en-US" sz="2400" dirty="0"/>
              <a:t>There are relationships on the objects we may </a:t>
            </a:r>
            <a:r>
              <a:rPr lang="en-US" sz="2400" dirty="0" smtClean="0"/>
              <a:t>wish to </a:t>
            </a:r>
            <a:r>
              <a:rPr lang="en-US" sz="2400" dirty="0"/>
              <a:t>store, access, </a:t>
            </a:r>
            <a:r>
              <a:rPr lang="en-US" sz="2400" dirty="0" smtClean="0"/>
              <a:t>or query.</a:t>
            </a:r>
            <a:endParaRPr lang="en-US" sz="2400" dirty="0"/>
          </a:p>
          <a:p>
            <a:r>
              <a:rPr lang="en-US" sz="2400" dirty="0" smtClean="0"/>
              <a:t>Given </a:t>
            </a:r>
            <a:r>
              <a:rPr lang="en-US" sz="2400" dirty="0"/>
              <a:t>a problem, we should decide which </a:t>
            </a:r>
            <a:r>
              <a:rPr lang="en-US" sz="2400" dirty="0" smtClean="0"/>
              <a:t>data structure </a:t>
            </a:r>
            <a:r>
              <a:rPr lang="en-US" sz="2400" dirty="0"/>
              <a:t>is </a:t>
            </a:r>
            <a:r>
              <a:rPr lang="en-US" sz="2400" dirty="0" smtClean="0"/>
              <a:t>suitable.</a:t>
            </a:r>
            <a:endParaRPr lang="en-US" sz="2400" dirty="0"/>
          </a:p>
          <a:p>
            <a:pPr lvl="1"/>
            <a:r>
              <a:rPr lang="en-US" sz="2000" dirty="0" smtClean="0"/>
              <a:t>Most </a:t>
            </a:r>
            <a:r>
              <a:rPr lang="en-US" sz="2000" dirty="0"/>
              <a:t>of the time we need to design a data structure </a:t>
            </a:r>
            <a:r>
              <a:rPr lang="en-US" sz="2000" dirty="0" smtClean="0"/>
              <a:t>based on </a:t>
            </a:r>
            <a:r>
              <a:rPr lang="en-US" sz="2000" dirty="0"/>
              <a:t>the </a:t>
            </a:r>
            <a:r>
              <a:rPr lang="en-US" sz="2000" dirty="0" smtClean="0"/>
              <a:t>problem.</a:t>
            </a:r>
            <a:endParaRPr lang="en-US" sz="2000" dirty="0"/>
          </a:p>
          <a:p>
            <a:r>
              <a:rPr lang="en-US" sz="2400" dirty="0" smtClean="0"/>
              <a:t>Any </a:t>
            </a:r>
            <a:r>
              <a:rPr lang="en-US" sz="2400" dirty="0"/>
              <a:t>relationship may be either implicitly defined </a:t>
            </a:r>
            <a:r>
              <a:rPr lang="en-US" sz="2400" dirty="0" smtClean="0"/>
              <a:t>or explicitly imposed.</a:t>
            </a:r>
            <a:endParaRPr lang="en-US" sz="24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572796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Preliminary Quiz</a:t>
            </a:r>
            <a:endParaRPr lang="en-US" dirty="0"/>
          </a:p>
        </p:txBody>
      </p:sp>
      <p:sp>
        <p:nvSpPr>
          <p:cNvPr id="3" name="Content Placeholder 2"/>
          <p:cNvSpPr>
            <a:spLocks noGrp="1"/>
          </p:cNvSpPr>
          <p:nvPr>
            <p:ph idx="1"/>
          </p:nvPr>
        </p:nvSpPr>
        <p:spPr>
          <a:xfrm>
            <a:off x="880873" y="1337733"/>
            <a:ext cx="10131425" cy="3649133"/>
          </a:xfrm>
        </p:spPr>
        <p:txBody>
          <a:bodyPr>
            <a:normAutofit/>
          </a:bodyPr>
          <a:lstStyle/>
          <a:p>
            <a:pPr marL="342900" indent="-342900">
              <a:buFont typeface="+mj-lt"/>
              <a:buAutoNum type="arabicPeriod"/>
            </a:pPr>
            <a:r>
              <a:rPr lang="en-US" sz="2000" dirty="0" smtClean="0"/>
              <a:t>Define the Cartesian Product of two sets, A and B.</a:t>
            </a:r>
          </a:p>
          <a:p>
            <a:pPr marL="342900" indent="-342900">
              <a:buFont typeface="+mj-lt"/>
              <a:buAutoNum type="arabicPeriod"/>
            </a:pPr>
            <a:r>
              <a:rPr lang="en-US" sz="2000" dirty="0" smtClean="0"/>
              <a:t>Define a Relation on two sets, A and B.</a:t>
            </a:r>
          </a:p>
          <a:p>
            <a:pPr marL="342900" indent="-342900">
              <a:buFont typeface="+mj-lt"/>
              <a:buAutoNum type="arabicPeriod"/>
            </a:pPr>
            <a:r>
              <a:rPr lang="en-US" sz="2000" dirty="0" smtClean="0"/>
              <a:t>Define a Function on two sets, A and B.</a:t>
            </a:r>
          </a:p>
          <a:p>
            <a:pPr marL="342900" indent="-342900">
              <a:buFont typeface="+mj-lt"/>
              <a:buAutoNum type="arabicPeriod"/>
            </a:pPr>
            <a:r>
              <a:rPr lang="en-US" sz="2000" dirty="0" smtClean="0"/>
              <a:t>Define a Graph based upon Graph Theory.</a:t>
            </a:r>
          </a:p>
          <a:p>
            <a:pPr marL="342900" indent="-342900">
              <a:buFont typeface="+mj-lt"/>
              <a:buAutoNum type="arabicPeriod"/>
            </a:pPr>
            <a:r>
              <a:rPr lang="en-US" sz="2000" dirty="0" smtClean="0"/>
              <a:t>What is a Tree</a:t>
            </a:r>
            <a:r>
              <a:rPr lang="en-US" sz="2000" dirty="0" smtClean="0"/>
              <a:t>?</a:t>
            </a:r>
            <a:endParaRPr lang="en-US" sz="2000" dirty="0"/>
          </a:p>
          <a:p>
            <a:pPr marL="342900" indent="-342900">
              <a:buFont typeface="+mj-lt"/>
              <a:buAutoNum type="arabicPeriod"/>
            </a:pPr>
            <a:r>
              <a:rPr lang="en-US" sz="2000" dirty="0" smtClean="0"/>
              <a:t>Calculate the time complexity of the following algorithm:</a:t>
            </a:r>
            <a:endParaRPr lang="en-US" sz="2000"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3</a:t>
            </a:fld>
            <a:endParaRPr lang="en-US" dirty="0"/>
          </a:p>
        </p:txBody>
      </p:sp>
      <p:pic>
        <p:nvPicPr>
          <p:cNvPr id="5" name="Picture 4"/>
          <p:cNvPicPr>
            <a:picLocks noChangeAspect="1"/>
          </p:cNvPicPr>
          <p:nvPr/>
        </p:nvPicPr>
        <p:blipFill rotWithShape="1">
          <a:blip r:embed="rId2"/>
          <a:srcRect l="28807" t="31727" r="51420" b="52182"/>
          <a:stretch/>
        </p:blipFill>
        <p:spPr>
          <a:xfrm>
            <a:off x="3494331" y="4674466"/>
            <a:ext cx="3475866" cy="1767897"/>
          </a:xfrm>
          <a:prstGeom prst="rect">
            <a:avLst/>
          </a:prstGeom>
          <a:ln>
            <a:noFill/>
          </a:ln>
          <a:effectLst>
            <a:softEdge rad="112500"/>
          </a:effectLst>
        </p:spPr>
      </p:pic>
    </p:spTree>
    <p:extLst>
      <p:ext uri="{BB962C8B-B14F-4D97-AF65-F5344CB8AC3E}">
        <p14:creationId xmlns:p14="http://schemas.microsoft.com/office/powerpoint/2010/main" val="3267496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85801" y="609600"/>
            <a:ext cx="10873153" cy="1456267"/>
          </a:xfrm>
        </p:spPr>
        <p:txBody>
          <a:bodyPr/>
          <a:lstStyle/>
          <a:p>
            <a:r>
              <a:rPr lang="en-US" dirty="0" smtClean="0"/>
              <a:t>The Design of data structures based on relations</a:t>
            </a:r>
            <a:endParaRPr lang="en-US" dirty="0"/>
          </a:p>
        </p:txBody>
      </p:sp>
      <p:sp>
        <p:nvSpPr>
          <p:cNvPr id="4" name="Content Placeholder 3"/>
          <p:cNvSpPr>
            <a:spLocks noGrp="1"/>
          </p:cNvSpPr>
          <p:nvPr>
            <p:ph idx="1"/>
          </p:nvPr>
        </p:nvSpPr>
        <p:spPr>
          <a:xfrm>
            <a:off x="685801" y="2142067"/>
            <a:ext cx="9209637" cy="3649133"/>
          </a:xfrm>
        </p:spPr>
        <p:txBody>
          <a:bodyPr>
            <a:noAutofit/>
          </a:bodyPr>
          <a:lstStyle/>
          <a:p>
            <a:pPr marL="0" indent="0">
              <a:buNone/>
            </a:pPr>
            <a:r>
              <a:rPr lang="en-US" sz="2400" dirty="0" smtClean="0"/>
              <a:t>Again, any </a:t>
            </a:r>
            <a:r>
              <a:rPr lang="en-US" sz="2400" dirty="0"/>
              <a:t>relationship may be either implicitly defined </a:t>
            </a:r>
            <a:r>
              <a:rPr lang="en-US" sz="2400" dirty="0" smtClean="0"/>
              <a:t>or explicitly imposed:</a:t>
            </a:r>
            <a:endParaRPr lang="en-US" sz="2400" dirty="0"/>
          </a:p>
          <a:p>
            <a:pPr lvl="1"/>
            <a:r>
              <a:rPr lang="en-US" sz="2000" dirty="0" smtClean="0"/>
              <a:t>Integers </a:t>
            </a:r>
            <a:r>
              <a:rPr lang="en-US" sz="2000" dirty="0"/>
              <a:t>are implicitly ordered based on their relative </a:t>
            </a:r>
            <a:r>
              <a:rPr lang="en-US" sz="2000" dirty="0" smtClean="0"/>
              <a:t>values.</a:t>
            </a:r>
          </a:p>
          <a:p>
            <a:pPr lvl="1"/>
            <a:r>
              <a:rPr lang="en-US" sz="2000" dirty="0" smtClean="0"/>
              <a:t>Human </a:t>
            </a:r>
            <a:r>
              <a:rPr lang="en-US" sz="2000" dirty="0"/>
              <a:t>groups are defined by the properties of </a:t>
            </a:r>
            <a:r>
              <a:rPr lang="en-US" sz="2000" dirty="0" smtClean="0"/>
              <a:t>the individuals</a:t>
            </a:r>
            <a:r>
              <a:rPr lang="en-US" sz="2000" dirty="0"/>
              <a:t> </a:t>
            </a:r>
            <a:r>
              <a:rPr lang="en-US" sz="2000" dirty="0" smtClean="0"/>
              <a:t>.</a:t>
            </a:r>
          </a:p>
          <a:p>
            <a:pPr lvl="1"/>
            <a:r>
              <a:rPr lang="en-US" sz="2000" dirty="0" smtClean="0"/>
              <a:t>A </a:t>
            </a:r>
            <a:r>
              <a:rPr lang="en-US" sz="2000" dirty="0"/>
              <a:t>hierarchy in a company is explicitly </a:t>
            </a:r>
            <a:r>
              <a:rPr lang="en-US" sz="2000" dirty="0" smtClean="0"/>
              <a:t>defined.</a:t>
            </a:r>
          </a:p>
          <a:p>
            <a:pPr lvl="1"/>
            <a:r>
              <a:rPr lang="en-US" sz="2000" dirty="0" smtClean="0"/>
              <a:t>The </a:t>
            </a:r>
            <a:r>
              <a:rPr lang="en-US" sz="2000" dirty="0"/>
              <a:t>order of the letters on this slide are explicitly </a:t>
            </a:r>
            <a:r>
              <a:rPr lang="en-US" sz="2000" dirty="0" smtClean="0"/>
              <a:t>imposed by </a:t>
            </a:r>
            <a:r>
              <a:rPr lang="en-US" sz="2000" dirty="0"/>
              <a:t>the </a:t>
            </a:r>
            <a:r>
              <a:rPr lang="en-US" sz="2000" dirty="0" smtClean="0"/>
              <a:t>author.</a:t>
            </a:r>
            <a:endParaRPr lang="en-US" sz="3200" dirty="0"/>
          </a:p>
        </p:txBody>
      </p:sp>
      <p:sp>
        <p:nvSpPr>
          <p:cNvPr id="2" name="Slide Number Placeholder 1"/>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237211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chemeClr val="bg1"/>
                </a:solidFill>
              </a:rPr>
              <a:pPr/>
              <a:t>31</a:t>
            </a:fld>
            <a:endParaRPr lang="en-US" dirty="0">
              <a:solidFill>
                <a:schemeClr val="bg1"/>
              </a:solidFill>
            </a:endParaRPr>
          </a:p>
        </p:txBody>
      </p:sp>
      <p:pic>
        <p:nvPicPr>
          <p:cNvPr id="5" name="Picture 4"/>
          <p:cNvPicPr>
            <a:picLocks noChangeAspect="1"/>
          </p:cNvPicPr>
          <p:nvPr/>
        </p:nvPicPr>
        <p:blipFill rotWithShape="1">
          <a:blip r:embed="rId2"/>
          <a:srcRect l="41800" t="10956" r="18447" b="41063"/>
          <a:stretch/>
        </p:blipFill>
        <p:spPr>
          <a:xfrm>
            <a:off x="1654183" y="498564"/>
            <a:ext cx="8760543" cy="6074299"/>
          </a:xfrm>
          <a:prstGeom prst="rect">
            <a:avLst/>
          </a:prstGeom>
        </p:spPr>
      </p:pic>
    </p:spTree>
    <p:extLst>
      <p:ext uri="{BB962C8B-B14F-4D97-AF65-F5344CB8AC3E}">
        <p14:creationId xmlns:p14="http://schemas.microsoft.com/office/powerpoint/2010/main" val="16839044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32</a:t>
            </a:fld>
            <a:endParaRPr lang="en-US" dirty="0">
              <a:solidFill>
                <a:schemeClr val="bg1"/>
              </a:solidFill>
            </a:endParaRPr>
          </a:p>
        </p:txBody>
      </p:sp>
      <p:pic>
        <p:nvPicPr>
          <p:cNvPr id="3" name="Picture 2"/>
          <p:cNvPicPr>
            <a:picLocks noChangeAspect="1"/>
          </p:cNvPicPr>
          <p:nvPr/>
        </p:nvPicPr>
        <p:blipFill rotWithShape="1">
          <a:blip r:embed="rId2"/>
          <a:srcRect l="41976" t="10847" r="18956" b="41181"/>
          <a:stretch/>
        </p:blipFill>
        <p:spPr>
          <a:xfrm>
            <a:off x="1579259" y="360267"/>
            <a:ext cx="8686801" cy="6127618"/>
          </a:xfrm>
          <a:prstGeom prst="rect">
            <a:avLst/>
          </a:prstGeom>
        </p:spPr>
      </p:pic>
    </p:spTree>
    <p:extLst>
      <p:ext uri="{BB962C8B-B14F-4D97-AF65-F5344CB8AC3E}">
        <p14:creationId xmlns:p14="http://schemas.microsoft.com/office/powerpoint/2010/main" val="22031094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33</a:t>
            </a:fld>
            <a:endParaRPr lang="en-US" dirty="0"/>
          </a:p>
        </p:txBody>
      </p:sp>
      <p:pic>
        <p:nvPicPr>
          <p:cNvPr id="3" name="Picture 2"/>
          <p:cNvPicPr>
            <a:picLocks noChangeAspect="1"/>
          </p:cNvPicPr>
          <p:nvPr/>
        </p:nvPicPr>
        <p:blipFill rotWithShape="1">
          <a:blip r:embed="rId2"/>
          <a:srcRect l="41490" t="10000" r="19038" b="42593"/>
          <a:stretch/>
        </p:blipFill>
        <p:spPr>
          <a:xfrm>
            <a:off x="1796974" y="644738"/>
            <a:ext cx="8469086" cy="5843147"/>
          </a:xfrm>
          <a:prstGeom prst="rect">
            <a:avLst/>
          </a:prstGeom>
        </p:spPr>
      </p:pic>
    </p:spTree>
    <p:extLst>
      <p:ext uri="{BB962C8B-B14F-4D97-AF65-F5344CB8AC3E}">
        <p14:creationId xmlns:p14="http://schemas.microsoft.com/office/powerpoint/2010/main" val="26965529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34</a:t>
            </a:fld>
            <a:endParaRPr lang="en-US" dirty="0">
              <a:solidFill>
                <a:schemeClr val="bg1"/>
              </a:solidFill>
            </a:endParaRPr>
          </a:p>
        </p:txBody>
      </p:sp>
      <p:pic>
        <p:nvPicPr>
          <p:cNvPr id="3" name="Picture 2"/>
          <p:cNvPicPr>
            <a:picLocks noChangeAspect="1"/>
          </p:cNvPicPr>
          <p:nvPr/>
        </p:nvPicPr>
        <p:blipFill rotWithShape="1">
          <a:blip r:embed="rId2"/>
          <a:srcRect l="41651" t="11129" r="19686" b="41746"/>
          <a:stretch/>
        </p:blipFill>
        <p:spPr>
          <a:xfrm>
            <a:off x="1458686" y="468473"/>
            <a:ext cx="8534400" cy="5975870"/>
          </a:xfrm>
          <a:prstGeom prst="rect">
            <a:avLst/>
          </a:prstGeom>
        </p:spPr>
      </p:pic>
    </p:spTree>
    <p:extLst>
      <p:ext uri="{BB962C8B-B14F-4D97-AF65-F5344CB8AC3E}">
        <p14:creationId xmlns:p14="http://schemas.microsoft.com/office/powerpoint/2010/main" val="37990694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solidFill>
                  <a:schemeClr val="bg1"/>
                </a:solidFill>
              </a:rPr>
              <a:pPr/>
              <a:t>35</a:t>
            </a:fld>
            <a:endParaRPr lang="en-US" dirty="0">
              <a:solidFill>
                <a:schemeClr val="bg1"/>
              </a:solidFill>
            </a:endParaRPr>
          </a:p>
        </p:txBody>
      </p:sp>
      <p:pic>
        <p:nvPicPr>
          <p:cNvPr id="3" name="Picture 2"/>
          <p:cNvPicPr>
            <a:picLocks noChangeAspect="1"/>
          </p:cNvPicPr>
          <p:nvPr/>
        </p:nvPicPr>
        <p:blipFill rotWithShape="1">
          <a:blip r:embed="rId2"/>
          <a:srcRect l="43759" t="9717" r="20983" b="39489"/>
          <a:stretch/>
        </p:blipFill>
        <p:spPr>
          <a:xfrm>
            <a:off x="2547257" y="284530"/>
            <a:ext cx="7206343" cy="5963870"/>
          </a:xfrm>
          <a:prstGeom prst="rect">
            <a:avLst/>
          </a:prstGeom>
        </p:spPr>
      </p:pic>
    </p:spTree>
    <p:extLst>
      <p:ext uri="{BB962C8B-B14F-4D97-AF65-F5344CB8AC3E}">
        <p14:creationId xmlns:p14="http://schemas.microsoft.com/office/powerpoint/2010/main" val="2028138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36</a:t>
            </a:fld>
            <a:endParaRPr lang="en-US" dirty="0"/>
          </a:p>
        </p:txBody>
      </p:sp>
      <p:pic>
        <p:nvPicPr>
          <p:cNvPr id="4" name="Picture 3"/>
          <p:cNvPicPr>
            <a:picLocks noChangeAspect="1"/>
          </p:cNvPicPr>
          <p:nvPr/>
        </p:nvPicPr>
        <p:blipFill rotWithShape="1">
          <a:blip r:embed="rId2"/>
          <a:srcRect l="40921" t="10282" r="19444" b="50212"/>
          <a:stretch/>
        </p:blipFill>
        <p:spPr>
          <a:xfrm>
            <a:off x="1023258" y="656837"/>
            <a:ext cx="10145486" cy="5809277"/>
          </a:xfrm>
          <a:prstGeom prst="rect">
            <a:avLst/>
          </a:prstGeom>
        </p:spPr>
      </p:pic>
    </p:spTree>
    <p:extLst>
      <p:ext uri="{BB962C8B-B14F-4D97-AF65-F5344CB8AC3E}">
        <p14:creationId xmlns:p14="http://schemas.microsoft.com/office/powerpoint/2010/main" val="10754185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37</a:t>
            </a:fld>
            <a:endParaRPr lang="en-US" dirty="0"/>
          </a:p>
        </p:txBody>
      </p:sp>
      <p:pic>
        <p:nvPicPr>
          <p:cNvPr id="4" name="Picture 3"/>
          <p:cNvPicPr>
            <a:picLocks noChangeAspect="1"/>
          </p:cNvPicPr>
          <p:nvPr/>
        </p:nvPicPr>
        <p:blipFill rotWithShape="1">
          <a:blip r:embed="rId2"/>
          <a:srcRect l="47582" t="6521" r="32650" b="70935"/>
          <a:stretch/>
        </p:blipFill>
        <p:spPr>
          <a:xfrm>
            <a:off x="1852130" y="416086"/>
            <a:ext cx="8902009" cy="5832314"/>
          </a:xfrm>
          <a:prstGeom prst="rect">
            <a:avLst/>
          </a:prstGeom>
        </p:spPr>
      </p:pic>
    </p:spTree>
    <p:extLst>
      <p:ext uri="{BB962C8B-B14F-4D97-AF65-F5344CB8AC3E}">
        <p14:creationId xmlns:p14="http://schemas.microsoft.com/office/powerpoint/2010/main" val="26781305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38</a:t>
            </a:fld>
            <a:endParaRPr lang="en-US" dirty="0"/>
          </a:p>
        </p:txBody>
      </p:sp>
      <p:pic>
        <p:nvPicPr>
          <p:cNvPr id="4" name="Picture 3"/>
          <p:cNvPicPr>
            <a:picLocks noChangeAspect="1"/>
          </p:cNvPicPr>
          <p:nvPr/>
        </p:nvPicPr>
        <p:blipFill rotWithShape="1">
          <a:blip r:embed="rId2"/>
          <a:srcRect l="47582" t="6521" r="32650" b="89939"/>
          <a:stretch/>
        </p:blipFill>
        <p:spPr>
          <a:xfrm>
            <a:off x="1852130" y="416086"/>
            <a:ext cx="8902009" cy="915757"/>
          </a:xfrm>
          <a:prstGeom prst="rect">
            <a:avLst/>
          </a:prstGeom>
        </p:spPr>
      </p:pic>
      <p:pic>
        <p:nvPicPr>
          <p:cNvPr id="5" name="Picture 4"/>
          <p:cNvPicPr>
            <a:picLocks noChangeAspect="1"/>
          </p:cNvPicPr>
          <p:nvPr/>
        </p:nvPicPr>
        <p:blipFill rotWithShape="1">
          <a:blip r:embed="rId2"/>
          <a:srcRect l="47582" t="28341" r="32650" b="55522"/>
          <a:stretch/>
        </p:blipFill>
        <p:spPr>
          <a:xfrm>
            <a:off x="1185146" y="1331843"/>
            <a:ext cx="10484589" cy="4916557"/>
          </a:xfrm>
          <a:prstGeom prst="rect">
            <a:avLst/>
          </a:prstGeom>
        </p:spPr>
      </p:pic>
    </p:spTree>
    <p:extLst>
      <p:ext uri="{BB962C8B-B14F-4D97-AF65-F5344CB8AC3E}">
        <p14:creationId xmlns:p14="http://schemas.microsoft.com/office/powerpoint/2010/main" val="32697338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p>
            <a:r>
              <a:rPr lang="en-US" altLang="en-US"/>
              <a:t>1-</a:t>
            </a:r>
            <a:fld id="{7D5EC1F5-760D-4377-8FAC-595A1DB5A8D7}" type="slidenum">
              <a:rPr lang="en-US" altLang="en-US"/>
              <a:pPr/>
              <a:t>39</a:t>
            </a:fld>
            <a:endParaRPr lang="en-US" altLang="en-US"/>
          </a:p>
        </p:txBody>
      </p:sp>
      <p:pic>
        <p:nvPicPr>
          <p:cNvPr id="791554" name="Picture 2" descr="weiss06-19"/>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844" y="2187162"/>
            <a:ext cx="11232099" cy="276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8106007"/>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chemeClr val="bg1"/>
                </a:solidFill>
              </a:rPr>
              <a:pPr/>
              <a:t>4</a:t>
            </a:fld>
            <a:endParaRPr lang="en-US" dirty="0">
              <a:solidFill>
                <a:schemeClr val="bg1"/>
              </a:solidFill>
            </a:endParaRPr>
          </a:p>
        </p:txBody>
      </p:sp>
      <p:pic>
        <p:nvPicPr>
          <p:cNvPr id="6" name="Picture 5"/>
          <p:cNvPicPr>
            <a:picLocks noChangeAspect="1"/>
          </p:cNvPicPr>
          <p:nvPr/>
        </p:nvPicPr>
        <p:blipFill rotWithShape="1">
          <a:blip r:embed="rId2"/>
          <a:srcRect l="1308" t="55162" r="81980" b="34900"/>
          <a:stretch/>
        </p:blipFill>
        <p:spPr>
          <a:xfrm>
            <a:off x="2521525" y="1297763"/>
            <a:ext cx="6750337" cy="2306050"/>
          </a:xfrm>
          <a:prstGeom prst="rect">
            <a:avLst/>
          </a:prstGeom>
        </p:spPr>
      </p:pic>
      <p:pic>
        <p:nvPicPr>
          <p:cNvPr id="5" name="Picture 4"/>
          <p:cNvPicPr>
            <a:picLocks noChangeAspect="1"/>
          </p:cNvPicPr>
          <p:nvPr/>
        </p:nvPicPr>
        <p:blipFill rotWithShape="1">
          <a:blip r:embed="rId2"/>
          <a:srcRect l="1308" t="37833" r="81980" b="53727"/>
          <a:stretch/>
        </p:blipFill>
        <p:spPr>
          <a:xfrm>
            <a:off x="277089" y="304799"/>
            <a:ext cx="4488873" cy="1302328"/>
          </a:xfrm>
          <a:prstGeom prst="rect">
            <a:avLst/>
          </a:prstGeom>
        </p:spPr>
      </p:pic>
    </p:spTree>
    <p:extLst>
      <p:ext uri="{BB962C8B-B14F-4D97-AF65-F5344CB8AC3E}">
        <p14:creationId xmlns:p14="http://schemas.microsoft.com/office/powerpoint/2010/main" val="23716123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40</a:t>
            </a:fld>
            <a:endParaRPr lang="en-US" dirty="0"/>
          </a:p>
        </p:txBody>
      </p:sp>
      <p:pic>
        <p:nvPicPr>
          <p:cNvPr id="3" name="Picture 2"/>
          <p:cNvPicPr>
            <a:picLocks noChangeAspect="1"/>
          </p:cNvPicPr>
          <p:nvPr/>
        </p:nvPicPr>
        <p:blipFill rotWithShape="1">
          <a:blip r:embed="rId2"/>
          <a:srcRect l="41894" t="10565" r="18309" b="52468"/>
          <a:stretch/>
        </p:blipFill>
        <p:spPr>
          <a:xfrm>
            <a:off x="979714" y="718457"/>
            <a:ext cx="10689772" cy="5704114"/>
          </a:xfrm>
          <a:prstGeom prst="rect">
            <a:avLst/>
          </a:prstGeom>
        </p:spPr>
      </p:pic>
    </p:spTree>
    <p:extLst>
      <p:ext uri="{BB962C8B-B14F-4D97-AF65-F5344CB8AC3E}">
        <p14:creationId xmlns:p14="http://schemas.microsoft.com/office/powerpoint/2010/main" val="38840027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10418460" y="5914118"/>
            <a:ext cx="551167" cy="377825"/>
          </a:xfrm>
        </p:spPr>
        <p:txBody>
          <a:bodyPr/>
          <a:lstStyle/>
          <a:p>
            <a:fld id="{D57F1E4F-1CFF-5643-939E-217C01CDF565}" type="slidenum">
              <a:rPr lang="en-US" smtClean="0">
                <a:solidFill>
                  <a:schemeClr val="bg1"/>
                </a:solidFill>
              </a:rPr>
              <a:pPr/>
              <a:t>41</a:t>
            </a:fld>
            <a:endParaRPr lang="en-US" dirty="0">
              <a:solidFill>
                <a:schemeClr val="bg1"/>
              </a:solidFill>
            </a:endParaRPr>
          </a:p>
        </p:txBody>
      </p:sp>
      <p:pic>
        <p:nvPicPr>
          <p:cNvPr id="3" name="Picture 2"/>
          <p:cNvPicPr>
            <a:picLocks noChangeAspect="1"/>
          </p:cNvPicPr>
          <p:nvPr/>
        </p:nvPicPr>
        <p:blipFill rotWithShape="1">
          <a:blip r:embed="rId2"/>
          <a:srcRect l="42218" t="11411" r="20983" b="45132"/>
          <a:stretch/>
        </p:blipFill>
        <p:spPr>
          <a:xfrm>
            <a:off x="1240972" y="443006"/>
            <a:ext cx="8621485" cy="5848937"/>
          </a:xfrm>
          <a:prstGeom prst="rect">
            <a:avLst/>
          </a:prstGeom>
        </p:spPr>
      </p:pic>
    </p:spTree>
    <p:extLst>
      <p:ext uri="{BB962C8B-B14F-4D97-AF65-F5344CB8AC3E}">
        <p14:creationId xmlns:p14="http://schemas.microsoft.com/office/powerpoint/2010/main" val="647725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smtClean="0">
                <a:solidFill>
                  <a:schemeClr val="bg1"/>
                </a:solidFill>
                <a:effectLst>
                  <a:outerShdw blurRad="38100" dist="38100" dir="2700000" algn="tl">
                    <a:srgbClr val="000000">
                      <a:alpha val="43137"/>
                    </a:srgbClr>
                  </a:outerShdw>
                </a:effectLst>
              </a:rPr>
              <a:t>Stacks</a:t>
            </a:r>
            <a:endParaRPr lang="en-US" b="1" dirty="0">
              <a:solidFill>
                <a:schemeClr val="bg1"/>
              </a:solidFill>
              <a:effectLst>
                <a:outerShdw blurRad="38100" dist="38100" dir="2700000" algn="tl">
                  <a:srgbClr val="000000">
                    <a:alpha val="43137"/>
                  </a:srgbClr>
                </a:outerShdw>
              </a:effectLst>
            </a:endParaRPr>
          </a:p>
        </p:txBody>
      </p:sp>
      <p:sp>
        <p:nvSpPr>
          <p:cNvPr id="2" name="Slide Number Placeholder 1"/>
          <p:cNvSpPr>
            <a:spLocks noGrp="1"/>
          </p:cNvSpPr>
          <p:nvPr>
            <p:ph type="sldNum" sz="quarter" idx="12"/>
          </p:nvPr>
        </p:nvSpPr>
        <p:spPr/>
        <p:txBody>
          <a:bodyPr/>
          <a:lstStyle/>
          <a:p>
            <a:fld id="{D57F1E4F-1CFF-5643-939E-217C01CDF565}" type="slidenum">
              <a:rPr lang="en-US" smtClean="0"/>
              <a:pPr/>
              <a:t>42</a:t>
            </a:fld>
            <a:endParaRPr lang="en-US"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artisticLineDrawing/>
                    </a14:imgEffect>
                  </a14:imgLayer>
                </a14:imgProps>
              </a:ext>
            </a:extLst>
          </a:blip>
          <a:srcRect l="67617" t="26618" r="18745" b="57576"/>
          <a:stretch/>
        </p:blipFill>
        <p:spPr>
          <a:xfrm>
            <a:off x="6062870" y="1278699"/>
            <a:ext cx="5424470" cy="3611354"/>
          </a:xfrm>
          <a:prstGeom prst="rect">
            <a:avLst/>
          </a:prstGeom>
        </p:spPr>
      </p:pic>
    </p:spTree>
    <p:extLst>
      <p:ext uri="{BB962C8B-B14F-4D97-AF65-F5344CB8AC3E}">
        <p14:creationId xmlns:p14="http://schemas.microsoft.com/office/powerpoint/2010/main" val="32527956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D57F1E4F-1CFF-5643-939E-217C01CDF565}" type="slidenum">
              <a:rPr lang="en-US" smtClean="0"/>
              <a:pPr/>
              <a:t>43</a:t>
            </a:fld>
            <a:endParaRPr lang="en-US" dirty="0"/>
          </a:p>
        </p:txBody>
      </p:sp>
      <p:pic>
        <p:nvPicPr>
          <p:cNvPr id="3" name="Picture 2"/>
          <p:cNvPicPr>
            <a:picLocks noChangeAspect="1"/>
          </p:cNvPicPr>
          <p:nvPr/>
        </p:nvPicPr>
        <p:blipFill rotWithShape="1">
          <a:blip r:embed="rId2"/>
          <a:srcRect l="53873" t="26618" r="18745" b="53285"/>
          <a:stretch/>
        </p:blipFill>
        <p:spPr>
          <a:xfrm>
            <a:off x="596348" y="1278698"/>
            <a:ext cx="10890992" cy="4591877"/>
          </a:xfrm>
          <a:prstGeom prst="rect">
            <a:avLst/>
          </a:prstGeom>
        </p:spPr>
      </p:pic>
      <p:pic>
        <p:nvPicPr>
          <p:cNvPr id="4" name="Picture 3"/>
          <p:cNvPicPr>
            <a:picLocks noChangeAspect="1"/>
          </p:cNvPicPr>
          <p:nvPr/>
        </p:nvPicPr>
        <p:blipFill rotWithShape="1">
          <a:blip r:embed="rId3"/>
          <a:srcRect l="2500" t="14427" r="86667" b="64822"/>
          <a:stretch/>
        </p:blipFill>
        <p:spPr>
          <a:xfrm>
            <a:off x="0" y="6037384"/>
            <a:ext cx="762000" cy="820616"/>
          </a:xfrm>
          <a:prstGeom prst="rect">
            <a:avLst/>
          </a:prstGeom>
          <a:ln>
            <a:noFill/>
          </a:ln>
          <a:effectLst>
            <a:softEdge rad="112500"/>
          </a:effectLst>
        </p:spPr>
      </p:pic>
    </p:spTree>
    <p:extLst>
      <p:ext uri="{BB962C8B-B14F-4D97-AF65-F5344CB8AC3E}">
        <p14:creationId xmlns:p14="http://schemas.microsoft.com/office/powerpoint/2010/main" val="2520074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p>
            <a:r>
              <a:rPr lang="en-US" altLang="en-US"/>
              <a:t>1-</a:t>
            </a:r>
            <a:fld id="{11BC2663-5DE8-4A5B-BF03-9FECC59068E9}" type="slidenum">
              <a:rPr lang="en-US" altLang="en-US"/>
              <a:pPr/>
              <a:t>44</a:t>
            </a:fld>
            <a:endParaRPr lang="en-US" altLang="en-US"/>
          </a:p>
        </p:txBody>
      </p:sp>
      <p:pic>
        <p:nvPicPr>
          <p:cNvPr id="792578" name="Picture 2" descr="weiss06-20"/>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95" y="1652657"/>
            <a:ext cx="9871443" cy="327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7817014"/>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lide Number Placeholder 1"/>
          <p:cNvSpPr>
            <a:spLocks noGrp="1"/>
          </p:cNvSpPr>
          <p:nvPr>
            <p:ph type="sldNum" sz="quarter" idx="10"/>
          </p:nvPr>
        </p:nvSpPr>
        <p:spPr/>
        <p:txBody>
          <a:bodyPr/>
          <a:lstStyle/>
          <a:p>
            <a:r>
              <a:rPr lang="en-US" altLang="en-US"/>
              <a:t>1-</a:t>
            </a:r>
            <a:fld id="{1284CF18-86B0-4301-96B2-A9D428820E32}" type="slidenum">
              <a:rPr lang="en-US" altLang="en-US"/>
              <a:pPr/>
              <a:t>45</a:t>
            </a:fld>
            <a:endParaRPr lang="en-US" altLang="en-US"/>
          </a:p>
        </p:txBody>
      </p:sp>
      <p:pic>
        <p:nvPicPr>
          <p:cNvPr id="808962" name="Picture 2" descr="weiss06-36"/>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979054"/>
            <a:ext cx="10576197" cy="4990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5005062"/>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a:t>HOMEWORK</a:t>
            </a:r>
          </a:p>
        </p:txBody>
      </p:sp>
      <p:sp>
        <p:nvSpPr>
          <p:cNvPr id="3" name="Content Placeholder 2"/>
          <p:cNvSpPr>
            <a:spLocks noGrp="1"/>
          </p:cNvSpPr>
          <p:nvPr>
            <p:ph idx="1"/>
          </p:nvPr>
        </p:nvSpPr>
        <p:spPr>
          <a:xfrm>
            <a:off x="685801" y="2142067"/>
            <a:ext cx="10578547" cy="3649133"/>
          </a:xfrm>
        </p:spPr>
        <p:txBody>
          <a:bodyPr/>
          <a:lstStyle/>
          <a:p>
            <a:pPr marL="0" indent="0">
              <a:buNone/>
            </a:pPr>
            <a:r>
              <a:rPr lang="en-US" sz="3200" b="1" dirty="0"/>
              <a:t>READ</a:t>
            </a:r>
            <a:r>
              <a:rPr lang="en-US" sz="3200" dirty="0"/>
              <a:t> </a:t>
            </a:r>
            <a:endParaRPr lang="en-US" sz="3200" dirty="0" smtClean="0"/>
          </a:p>
          <a:p>
            <a:r>
              <a:rPr lang="en-US" sz="3200" dirty="0" smtClean="0"/>
              <a:t>Chapter 6.</a:t>
            </a:r>
          </a:p>
          <a:p>
            <a:r>
              <a:rPr lang="en-US" sz="3200" dirty="0" smtClean="0"/>
              <a:t>Wikipedia</a:t>
            </a:r>
            <a:r>
              <a:rPr lang="en-US" sz="3200" dirty="0"/>
              <a:t>:</a:t>
            </a:r>
          </a:p>
          <a:p>
            <a:pPr lvl="1"/>
            <a:r>
              <a:rPr lang="en-US" sz="2800" dirty="0"/>
              <a:t>https://en.wikipedia.org/wiki/Container_(abstract_data_type</a:t>
            </a:r>
            <a:r>
              <a:rPr lang="en-US" sz="2800" dirty="0" smtClean="0"/>
              <a:t>)</a:t>
            </a:r>
          </a:p>
          <a:p>
            <a:r>
              <a:rPr lang="en-US" sz="3000" dirty="0" smtClean="0"/>
              <a:t>Eclipse:</a:t>
            </a:r>
          </a:p>
          <a:p>
            <a:pPr lvl="1"/>
            <a:r>
              <a:rPr lang="en-US" sz="2600" dirty="0"/>
              <a:t>https://www.eclipse.org/collections/</a:t>
            </a:r>
          </a:p>
        </p:txBody>
      </p:sp>
      <p:pic>
        <p:nvPicPr>
          <p:cNvPr id="4" name="Picture 3"/>
          <p:cNvPicPr>
            <a:picLocks noChangeAspect="1"/>
          </p:cNvPicPr>
          <p:nvPr/>
        </p:nvPicPr>
        <p:blipFill rotWithShape="1">
          <a:blip r:embed="rId2"/>
          <a:srcRect l="2500" t="13519" r="86667" b="64822"/>
          <a:stretch/>
        </p:blipFill>
        <p:spPr>
          <a:xfrm>
            <a:off x="0" y="5988205"/>
            <a:ext cx="762000" cy="856543"/>
          </a:xfrm>
          <a:prstGeom prst="rect">
            <a:avLst/>
          </a:prstGeom>
          <a:ln>
            <a:noFill/>
          </a:ln>
          <a:effectLst>
            <a:softEdge rad="112500"/>
          </a:effectLst>
        </p:spPr>
      </p:pic>
      <p:sp>
        <p:nvSpPr>
          <p:cNvPr id="5" name="Slide Number Placeholder 4"/>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733080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Presentation Terminated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47</a:t>
            </a:fld>
            <a:endParaRPr lang="en-US" dirty="0"/>
          </a:p>
        </p:txBody>
      </p:sp>
      <p:pic>
        <p:nvPicPr>
          <p:cNvPr id="6" name="Picture 5"/>
          <p:cNvPicPr>
            <a:picLocks noChangeAspect="1"/>
          </p:cNvPicPr>
          <p:nvPr/>
        </p:nvPicPr>
        <p:blipFill rotWithShape="1">
          <a:blip r:embed="rId2"/>
          <a:srcRect l="61863" t="33285" r="21391" b="50652"/>
          <a:stretch/>
        </p:blipFill>
        <p:spPr>
          <a:xfrm>
            <a:off x="2364508" y="2065867"/>
            <a:ext cx="7012336" cy="3864120"/>
          </a:xfrm>
          <a:prstGeom prst="rect">
            <a:avLst/>
          </a:prstGeom>
        </p:spPr>
      </p:pic>
    </p:spTree>
    <p:extLst>
      <p:ext uri="{BB962C8B-B14F-4D97-AF65-F5344CB8AC3E}">
        <p14:creationId xmlns:p14="http://schemas.microsoft.com/office/powerpoint/2010/main" val="12744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0266060" y="5870575"/>
            <a:ext cx="491587" cy="377825"/>
          </a:xfrm>
        </p:spPr>
        <p:txBody>
          <a:bodyPr/>
          <a:lstStyle/>
          <a:p>
            <a:fld id="{D57F1E4F-1CFF-5643-939E-217C01CDF565}" type="slidenum">
              <a:rPr lang="en-US" smtClean="0">
                <a:solidFill>
                  <a:schemeClr val="bg1"/>
                </a:solidFill>
              </a:rPr>
              <a:pPr/>
              <a:t>5</a:t>
            </a:fld>
            <a:endParaRPr lang="en-US" dirty="0">
              <a:solidFill>
                <a:schemeClr val="bg1"/>
              </a:solidFill>
            </a:endParaRPr>
          </a:p>
        </p:txBody>
      </p:sp>
      <p:pic>
        <p:nvPicPr>
          <p:cNvPr id="6" name="Picture 5"/>
          <p:cNvPicPr>
            <a:picLocks noChangeAspect="1"/>
          </p:cNvPicPr>
          <p:nvPr/>
        </p:nvPicPr>
        <p:blipFill rotWithShape="1">
          <a:blip r:embed="rId2"/>
          <a:srcRect l="1308" t="55162" r="81980" b="30820"/>
          <a:stretch/>
        </p:blipFill>
        <p:spPr>
          <a:xfrm>
            <a:off x="2521525" y="1297762"/>
            <a:ext cx="6750337" cy="3252723"/>
          </a:xfrm>
          <a:prstGeom prst="rect">
            <a:avLst/>
          </a:prstGeom>
        </p:spPr>
      </p:pic>
      <p:pic>
        <p:nvPicPr>
          <p:cNvPr id="5" name="Picture 4"/>
          <p:cNvPicPr>
            <a:picLocks noChangeAspect="1"/>
          </p:cNvPicPr>
          <p:nvPr/>
        </p:nvPicPr>
        <p:blipFill rotWithShape="1">
          <a:blip r:embed="rId2"/>
          <a:srcRect l="1308" t="37833" r="81980" b="53727"/>
          <a:stretch/>
        </p:blipFill>
        <p:spPr>
          <a:xfrm>
            <a:off x="277089" y="304799"/>
            <a:ext cx="4488873" cy="1302328"/>
          </a:xfrm>
          <a:prstGeom prst="rect">
            <a:avLst/>
          </a:prstGeom>
        </p:spPr>
      </p:pic>
    </p:spTree>
    <p:extLst>
      <p:ext uri="{BB962C8B-B14F-4D97-AF65-F5344CB8AC3E}">
        <p14:creationId xmlns:p14="http://schemas.microsoft.com/office/powerpoint/2010/main" val="2544744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solidFill>
                  <a:schemeClr val="bg1"/>
                </a:solidFill>
              </a:rPr>
              <a:pPr/>
              <a:t>6</a:t>
            </a:fld>
            <a:endParaRPr lang="en-US" dirty="0">
              <a:solidFill>
                <a:schemeClr val="bg1"/>
              </a:solidFill>
            </a:endParaRPr>
          </a:p>
        </p:txBody>
      </p:sp>
      <p:pic>
        <p:nvPicPr>
          <p:cNvPr id="6" name="Picture 5"/>
          <p:cNvPicPr>
            <a:picLocks noChangeAspect="1"/>
          </p:cNvPicPr>
          <p:nvPr/>
        </p:nvPicPr>
        <p:blipFill rotWithShape="1">
          <a:blip r:embed="rId2"/>
          <a:srcRect l="1308" t="55162" r="81980" b="21852"/>
          <a:stretch/>
        </p:blipFill>
        <p:spPr>
          <a:xfrm>
            <a:off x="2521525" y="1297762"/>
            <a:ext cx="6750337" cy="5333601"/>
          </a:xfrm>
          <a:prstGeom prst="rect">
            <a:avLst/>
          </a:prstGeom>
        </p:spPr>
      </p:pic>
      <p:pic>
        <p:nvPicPr>
          <p:cNvPr id="5" name="Picture 4"/>
          <p:cNvPicPr>
            <a:picLocks noChangeAspect="1"/>
          </p:cNvPicPr>
          <p:nvPr/>
        </p:nvPicPr>
        <p:blipFill rotWithShape="1">
          <a:blip r:embed="rId2"/>
          <a:srcRect l="1308" t="37833" r="81980" b="53727"/>
          <a:stretch/>
        </p:blipFill>
        <p:spPr>
          <a:xfrm>
            <a:off x="277089" y="304799"/>
            <a:ext cx="4488873" cy="1302328"/>
          </a:xfrm>
          <a:prstGeom prst="rect">
            <a:avLst/>
          </a:prstGeom>
        </p:spPr>
      </p:pic>
    </p:spTree>
    <p:extLst>
      <p:ext uri="{BB962C8B-B14F-4D97-AF65-F5344CB8AC3E}">
        <p14:creationId xmlns:p14="http://schemas.microsoft.com/office/powerpoint/2010/main" val="4630472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Recall Abstract data types</a:t>
            </a:r>
          </a:p>
        </p:txBody>
      </p:sp>
      <p:sp>
        <p:nvSpPr>
          <p:cNvPr id="3" name="Content Placeholder 2"/>
          <p:cNvSpPr>
            <a:spLocks noGrp="1"/>
          </p:cNvSpPr>
          <p:nvPr>
            <p:ph idx="1"/>
          </p:nvPr>
        </p:nvSpPr>
        <p:spPr/>
        <p:txBody>
          <a:bodyPr>
            <a:normAutofit lnSpcReduction="10000"/>
          </a:bodyPr>
          <a:lstStyle/>
          <a:p>
            <a:r>
              <a:rPr lang="en-US" sz="2800" dirty="0"/>
              <a:t>Any form of information processing or communication requires that data must be stored in and accessed from either main or secondary </a:t>
            </a:r>
            <a:r>
              <a:rPr lang="en-US" sz="2800" dirty="0" smtClean="0"/>
              <a:t>memory.</a:t>
            </a:r>
            <a:endParaRPr lang="en-US" sz="2800" dirty="0"/>
          </a:p>
          <a:p>
            <a:r>
              <a:rPr lang="en-US" sz="2800" dirty="0"/>
              <a:t>There are two questions we should ask:</a:t>
            </a:r>
          </a:p>
          <a:p>
            <a:pPr lvl="1"/>
            <a:r>
              <a:rPr lang="en-US" sz="2400" dirty="0"/>
              <a:t>What do we want to do?</a:t>
            </a:r>
          </a:p>
          <a:p>
            <a:pPr lvl="1"/>
            <a:r>
              <a:rPr lang="en-US" sz="2400" dirty="0"/>
              <a:t>How can we do it?</a:t>
            </a:r>
          </a:p>
          <a:p>
            <a:r>
              <a:rPr lang="en-US" sz="2800" dirty="0"/>
              <a:t>We will talk about Abstract Data Types:</a:t>
            </a:r>
          </a:p>
          <a:p>
            <a:pPr lvl="1"/>
            <a:r>
              <a:rPr lang="en-US" sz="2400" i="1" dirty="0"/>
              <a:t>Models</a:t>
            </a:r>
            <a:r>
              <a:rPr lang="en-US" sz="2400" dirty="0"/>
              <a:t> of the storage and access of </a:t>
            </a:r>
            <a:r>
              <a:rPr lang="en-US" sz="2400" dirty="0" smtClean="0"/>
              <a:t>information.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20802610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Recall Abstract data types</a:t>
            </a:r>
          </a:p>
        </p:txBody>
      </p:sp>
      <p:pic>
        <p:nvPicPr>
          <p:cNvPr id="7" name="Picture 6"/>
          <p:cNvPicPr>
            <a:picLocks noChangeAspect="1"/>
          </p:cNvPicPr>
          <p:nvPr/>
        </p:nvPicPr>
        <p:blipFill rotWithShape="1">
          <a:blip r:embed="rId2"/>
          <a:srcRect l="37486" t="14445" r="40197" b="72661"/>
          <a:stretch/>
        </p:blipFill>
        <p:spPr>
          <a:xfrm>
            <a:off x="3187470" y="2150841"/>
            <a:ext cx="5994400" cy="198966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8" name="Slide Number Placeholder 7"/>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6151683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an abstract data type in </a:t>
            </a:r>
            <a:r>
              <a:rPr lang="en-US" dirty="0" smtClean="0"/>
              <a:t/>
            </a:r>
            <a:br>
              <a:rPr lang="en-US" dirty="0" smtClean="0"/>
            </a:br>
            <a:r>
              <a:rPr lang="en-US" u="sng" dirty="0" smtClean="0"/>
              <a:t>object </a:t>
            </a:r>
            <a:r>
              <a:rPr lang="en-US" u="sng" dirty="0"/>
              <a:t>oriented programming</a:t>
            </a:r>
            <a:r>
              <a:rPr lang="en-US" dirty="0" smtClean="0"/>
              <a:t>?</a:t>
            </a:r>
            <a:endParaRPr lang="en-US" dirty="0"/>
          </a:p>
        </p:txBody>
      </p:sp>
      <p:pic>
        <p:nvPicPr>
          <p:cNvPr id="4" name="Picture 3"/>
          <p:cNvPicPr>
            <a:picLocks noChangeAspect="1"/>
          </p:cNvPicPr>
          <p:nvPr/>
        </p:nvPicPr>
        <p:blipFill rotWithShape="1">
          <a:blip r:embed="rId2"/>
          <a:srcRect l="48755" t="29149" r="27683" b="62950"/>
          <a:stretch/>
        </p:blipFill>
        <p:spPr>
          <a:xfrm>
            <a:off x="2169623" y="4396646"/>
            <a:ext cx="8030094" cy="154695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5" name="Picture 4"/>
          <p:cNvPicPr>
            <a:picLocks noChangeAspect="1"/>
          </p:cNvPicPr>
          <p:nvPr/>
        </p:nvPicPr>
        <p:blipFill rotWithShape="1">
          <a:blip r:embed="rId2"/>
          <a:srcRect l="47032" t="4536" r="47156" b="92641"/>
          <a:stretch/>
        </p:blipFill>
        <p:spPr>
          <a:xfrm>
            <a:off x="0" y="6215150"/>
            <a:ext cx="2304318" cy="642850"/>
          </a:xfrm>
          <a:prstGeom prst="rect">
            <a:avLst/>
          </a:prstGeom>
          <a:ln>
            <a:noFill/>
          </a:ln>
          <a:effectLst>
            <a:softEdge rad="112500"/>
          </a:effectLst>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artisticLineDrawing/>
                    </a14:imgEffect>
                  </a14:imgLayer>
                </a14:imgProps>
              </a:ext>
            </a:extLst>
          </a:blip>
          <a:srcRect l="37486" t="14445" r="40197" b="72661"/>
          <a:stretch/>
        </p:blipFill>
        <p:spPr>
          <a:xfrm>
            <a:off x="3187470" y="2150841"/>
            <a:ext cx="5994400" cy="198966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Slide Number Placeholder 2"/>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6969731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TM03457452[[fn=Celestial]]</Template>
  <TotalTime>254</TotalTime>
  <Words>897</Words>
  <Application>Microsoft Office PowerPoint</Application>
  <PresentationFormat>Widescreen</PresentationFormat>
  <Paragraphs>149</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Symbol</vt:lpstr>
      <vt:lpstr>Celestial</vt:lpstr>
      <vt:lpstr>Containers: The most basic “ADT”</vt:lpstr>
      <vt:lpstr>Goals</vt:lpstr>
      <vt:lpstr>Preliminary Quiz</vt:lpstr>
      <vt:lpstr>PowerPoint Presentation</vt:lpstr>
      <vt:lpstr>PowerPoint Presentation</vt:lpstr>
      <vt:lpstr>PowerPoint Presentation</vt:lpstr>
      <vt:lpstr>Recall Abstract data types</vt:lpstr>
      <vt:lpstr>Recall Abstract data types</vt:lpstr>
      <vt:lpstr>What is an abstract data type in  object oriented programming?</vt:lpstr>
      <vt:lpstr>Definition: container (or collection)</vt:lpstr>
      <vt:lpstr>Operations</vt:lpstr>
      <vt:lpstr>Operations</vt:lpstr>
      <vt:lpstr>PowerPoint Presentation</vt:lpstr>
      <vt:lpstr>PowerPoint Presentation</vt:lpstr>
      <vt:lpstr>PowerPoint Presentation</vt:lpstr>
      <vt:lpstr>Single Value and Associative Containers</vt:lpstr>
      <vt:lpstr>NOTE:</vt:lpstr>
      <vt:lpstr>Subsets of operations</vt:lpstr>
      <vt:lpstr>Relations</vt:lpstr>
      <vt:lpstr>Relations</vt:lpstr>
      <vt:lpstr>PowerPoint Presentation</vt:lpstr>
      <vt:lpstr>PowerPoint Presentation</vt:lpstr>
      <vt:lpstr>PowerPoint Presentation</vt:lpstr>
      <vt:lpstr>PowerPoint Presentation</vt:lpstr>
      <vt:lpstr>PowerPoint Presentation</vt:lpstr>
      <vt:lpstr>Definition: Graph</vt:lpstr>
      <vt:lpstr>PowerPoint Presentation</vt:lpstr>
      <vt:lpstr>PowerPoint Presentation</vt:lpstr>
      <vt:lpstr>The Design of data structures based on relations</vt:lpstr>
      <vt:lpstr>The Design of data structures based on relations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Stacks</vt:lpstr>
      <vt:lpstr>PowerPoint Presentation</vt:lpstr>
      <vt:lpstr>PowerPoint Presentation</vt:lpstr>
      <vt:lpstr>PowerPoint Presentation</vt:lpstr>
      <vt:lpstr>HOMEWORK</vt:lpstr>
      <vt:lpstr>Presentation Terminated</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Containers: The most basic ADT</dc:title>
  <dc:creator>Tracey</dc:creator>
  <cp:lastModifiedBy>UFV.Instructor</cp:lastModifiedBy>
  <cp:revision>24</cp:revision>
  <dcterms:created xsi:type="dcterms:W3CDTF">2017-05-05T15:45:09Z</dcterms:created>
  <dcterms:modified xsi:type="dcterms:W3CDTF">2017-05-10T16:55:29Z</dcterms:modified>
</cp:coreProperties>
</file>